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56" r:id="rId2"/>
    <p:sldId id="401" r:id="rId3"/>
    <p:sldId id="384" r:id="rId4"/>
    <p:sldId id="383" r:id="rId5"/>
    <p:sldId id="339" r:id="rId6"/>
    <p:sldId id="340" r:id="rId7"/>
    <p:sldId id="341" r:id="rId8"/>
    <p:sldId id="342" r:id="rId9"/>
    <p:sldId id="343" r:id="rId10"/>
    <p:sldId id="386" r:id="rId11"/>
    <p:sldId id="365" r:id="rId12"/>
    <p:sldId id="368" r:id="rId13"/>
    <p:sldId id="374" r:id="rId14"/>
    <p:sldId id="402" r:id="rId15"/>
    <p:sldId id="403"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85" d="100"/>
          <a:sy n="85" d="100"/>
        </p:scale>
        <p:origin x="180"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81BCC89-B806-488C-90C5-871ED7E7BFE8}" type="datetimeFigureOut">
              <a:rPr lang="en-GB" smtClean="0"/>
              <a:t>03/02/2021</a:t>
            </a:fld>
            <a:endParaRPr lang="en-GB"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5D483BC-77A4-4991-A1DA-641B45C4C858}" type="slidenum">
              <a:rPr lang="en-GB" smtClean="0"/>
              <a:t>‹#›</a:t>
            </a:fld>
            <a:endParaRPr lang="en-GB" dirty="0"/>
          </a:p>
        </p:txBody>
      </p:sp>
    </p:spTree>
    <p:extLst>
      <p:ext uri="{BB962C8B-B14F-4D97-AF65-F5344CB8AC3E}">
        <p14:creationId xmlns:p14="http://schemas.microsoft.com/office/powerpoint/2010/main" val="16632745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E9931CCB-0E02-47D3-A6E7-630AF0F0D6D5}" type="datetimeFigureOut">
              <a:rPr lang="en-GB" smtClean="0"/>
              <a:t>03/02/2021</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2B076300-6BD7-479C-A9E5-2E6F2AE38172}" type="slidenum">
              <a:rPr lang="en-GB" smtClean="0"/>
              <a:t>‹#›</a:t>
            </a:fld>
            <a:endParaRPr lang="en-GB" dirty="0"/>
          </a:p>
        </p:txBody>
      </p:sp>
    </p:spTree>
    <p:extLst>
      <p:ext uri="{BB962C8B-B14F-4D97-AF65-F5344CB8AC3E}">
        <p14:creationId xmlns:p14="http://schemas.microsoft.com/office/powerpoint/2010/main" val="28235158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E9931CCB-0E02-47D3-A6E7-630AF0F0D6D5}" type="datetimeFigureOut">
              <a:rPr lang="en-GB" smtClean="0"/>
              <a:t>03/02/2021</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2B076300-6BD7-479C-A9E5-2E6F2AE38172}" type="slidenum">
              <a:rPr lang="en-GB" smtClean="0"/>
              <a:t>‹#›</a:t>
            </a:fld>
            <a:endParaRPr lang="en-GB" dirty="0"/>
          </a:p>
        </p:txBody>
      </p:sp>
    </p:spTree>
    <p:extLst>
      <p:ext uri="{BB962C8B-B14F-4D97-AF65-F5344CB8AC3E}">
        <p14:creationId xmlns:p14="http://schemas.microsoft.com/office/powerpoint/2010/main" val="28402691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E9931CCB-0E02-47D3-A6E7-630AF0F0D6D5}" type="datetimeFigureOut">
              <a:rPr lang="en-GB" smtClean="0"/>
              <a:t>03/02/2021</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2B076300-6BD7-479C-A9E5-2E6F2AE38172}" type="slidenum">
              <a:rPr lang="en-GB" smtClean="0"/>
              <a:t>‹#›</a:t>
            </a:fld>
            <a:endParaRPr lang="en-GB" dirty="0"/>
          </a:p>
        </p:txBody>
      </p:sp>
    </p:spTree>
    <p:extLst>
      <p:ext uri="{BB962C8B-B14F-4D97-AF65-F5344CB8AC3E}">
        <p14:creationId xmlns:p14="http://schemas.microsoft.com/office/powerpoint/2010/main" val="27668385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E9931CCB-0E02-47D3-A6E7-630AF0F0D6D5}" type="datetimeFigureOut">
              <a:rPr lang="en-GB" smtClean="0"/>
              <a:t>03/02/2021</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2B076300-6BD7-479C-A9E5-2E6F2AE38172}" type="slidenum">
              <a:rPr lang="en-GB" smtClean="0"/>
              <a:t>‹#›</a:t>
            </a:fld>
            <a:endParaRPr lang="en-GB" dirty="0"/>
          </a:p>
        </p:txBody>
      </p:sp>
    </p:spTree>
    <p:extLst>
      <p:ext uri="{BB962C8B-B14F-4D97-AF65-F5344CB8AC3E}">
        <p14:creationId xmlns:p14="http://schemas.microsoft.com/office/powerpoint/2010/main" val="61059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9931CCB-0E02-47D3-A6E7-630AF0F0D6D5}" type="datetimeFigureOut">
              <a:rPr lang="en-GB" smtClean="0"/>
              <a:t>03/02/2021</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2B076300-6BD7-479C-A9E5-2E6F2AE38172}" type="slidenum">
              <a:rPr lang="en-GB" smtClean="0"/>
              <a:t>‹#›</a:t>
            </a:fld>
            <a:endParaRPr lang="en-GB" dirty="0"/>
          </a:p>
        </p:txBody>
      </p:sp>
    </p:spTree>
    <p:extLst>
      <p:ext uri="{BB962C8B-B14F-4D97-AF65-F5344CB8AC3E}">
        <p14:creationId xmlns:p14="http://schemas.microsoft.com/office/powerpoint/2010/main" val="25727908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E9931CCB-0E02-47D3-A6E7-630AF0F0D6D5}" type="datetimeFigureOut">
              <a:rPr lang="en-GB" smtClean="0"/>
              <a:t>03/02/2021</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2B076300-6BD7-479C-A9E5-2E6F2AE38172}" type="slidenum">
              <a:rPr lang="en-GB" smtClean="0"/>
              <a:t>‹#›</a:t>
            </a:fld>
            <a:endParaRPr lang="en-GB" dirty="0"/>
          </a:p>
        </p:txBody>
      </p:sp>
    </p:spTree>
    <p:extLst>
      <p:ext uri="{BB962C8B-B14F-4D97-AF65-F5344CB8AC3E}">
        <p14:creationId xmlns:p14="http://schemas.microsoft.com/office/powerpoint/2010/main" val="40014365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E9931CCB-0E02-47D3-A6E7-630AF0F0D6D5}" type="datetimeFigureOut">
              <a:rPr lang="en-GB" smtClean="0"/>
              <a:t>03/02/2021</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2B076300-6BD7-479C-A9E5-2E6F2AE38172}" type="slidenum">
              <a:rPr lang="en-GB" smtClean="0"/>
              <a:t>‹#›</a:t>
            </a:fld>
            <a:endParaRPr lang="en-GB" dirty="0"/>
          </a:p>
        </p:txBody>
      </p:sp>
    </p:spTree>
    <p:extLst>
      <p:ext uri="{BB962C8B-B14F-4D97-AF65-F5344CB8AC3E}">
        <p14:creationId xmlns:p14="http://schemas.microsoft.com/office/powerpoint/2010/main" val="21609247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E9931CCB-0E02-47D3-A6E7-630AF0F0D6D5}" type="datetimeFigureOut">
              <a:rPr lang="en-GB" smtClean="0"/>
              <a:t>03/02/2021</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2B076300-6BD7-479C-A9E5-2E6F2AE38172}" type="slidenum">
              <a:rPr lang="en-GB" smtClean="0"/>
              <a:t>‹#›</a:t>
            </a:fld>
            <a:endParaRPr lang="en-GB" dirty="0"/>
          </a:p>
        </p:txBody>
      </p:sp>
    </p:spTree>
    <p:extLst>
      <p:ext uri="{BB962C8B-B14F-4D97-AF65-F5344CB8AC3E}">
        <p14:creationId xmlns:p14="http://schemas.microsoft.com/office/powerpoint/2010/main" val="25338592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9931CCB-0E02-47D3-A6E7-630AF0F0D6D5}" type="datetimeFigureOut">
              <a:rPr lang="en-GB" smtClean="0"/>
              <a:t>03/02/2021</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2B076300-6BD7-479C-A9E5-2E6F2AE38172}" type="slidenum">
              <a:rPr lang="en-GB" smtClean="0"/>
              <a:t>‹#›</a:t>
            </a:fld>
            <a:endParaRPr lang="en-GB" dirty="0"/>
          </a:p>
        </p:txBody>
      </p:sp>
    </p:spTree>
    <p:extLst>
      <p:ext uri="{BB962C8B-B14F-4D97-AF65-F5344CB8AC3E}">
        <p14:creationId xmlns:p14="http://schemas.microsoft.com/office/powerpoint/2010/main" val="36916944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9931CCB-0E02-47D3-A6E7-630AF0F0D6D5}" type="datetimeFigureOut">
              <a:rPr lang="en-GB" smtClean="0"/>
              <a:t>03/02/2021</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2B076300-6BD7-479C-A9E5-2E6F2AE38172}" type="slidenum">
              <a:rPr lang="en-GB" smtClean="0"/>
              <a:t>‹#›</a:t>
            </a:fld>
            <a:endParaRPr lang="en-GB" dirty="0"/>
          </a:p>
        </p:txBody>
      </p:sp>
    </p:spTree>
    <p:extLst>
      <p:ext uri="{BB962C8B-B14F-4D97-AF65-F5344CB8AC3E}">
        <p14:creationId xmlns:p14="http://schemas.microsoft.com/office/powerpoint/2010/main" val="29644414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9931CCB-0E02-47D3-A6E7-630AF0F0D6D5}" type="datetimeFigureOut">
              <a:rPr lang="en-GB" smtClean="0"/>
              <a:t>03/02/2021</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2B076300-6BD7-479C-A9E5-2E6F2AE38172}" type="slidenum">
              <a:rPr lang="en-GB" smtClean="0"/>
              <a:t>‹#›</a:t>
            </a:fld>
            <a:endParaRPr lang="en-GB" dirty="0"/>
          </a:p>
        </p:txBody>
      </p:sp>
    </p:spTree>
    <p:extLst>
      <p:ext uri="{BB962C8B-B14F-4D97-AF65-F5344CB8AC3E}">
        <p14:creationId xmlns:p14="http://schemas.microsoft.com/office/powerpoint/2010/main" val="42329768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931CCB-0E02-47D3-A6E7-630AF0F0D6D5}" type="datetimeFigureOut">
              <a:rPr lang="en-GB" smtClean="0"/>
              <a:t>03/02/2021</a:t>
            </a:fld>
            <a:endParaRPr lang="en-GB"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B076300-6BD7-479C-A9E5-2E6F2AE38172}" type="slidenum">
              <a:rPr lang="en-GB" smtClean="0"/>
              <a:t>‹#›</a:t>
            </a:fld>
            <a:endParaRPr lang="en-GB" dirty="0"/>
          </a:p>
        </p:txBody>
      </p:sp>
    </p:spTree>
    <p:extLst>
      <p:ext uri="{BB962C8B-B14F-4D97-AF65-F5344CB8AC3E}">
        <p14:creationId xmlns:p14="http://schemas.microsoft.com/office/powerpoint/2010/main" val="1228228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6" name="Rectangle 45">
            <a:extLst>
              <a:ext uri="{FF2B5EF4-FFF2-40B4-BE49-F238E27FC236}">
                <a16:creationId xmlns:a16="http://schemas.microsoft.com/office/drawing/2014/main" id="{A8DC20BE-2EE3-423E-8873-7E684D033F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8" name="Rectangle 47">
            <a:extLst>
              <a:ext uri="{FF2B5EF4-FFF2-40B4-BE49-F238E27FC236}">
                <a16:creationId xmlns:a16="http://schemas.microsoft.com/office/drawing/2014/main" id="{AA693EB7-865B-49B6-B0F4-7D3289D187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tx1">
              <a:alpha val="5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50" name="Group 49">
            <a:extLst>
              <a:ext uri="{FF2B5EF4-FFF2-40B4-BE49-F238E27FC236}">
                <a16:creationId xmlns:a16="http://schemas.microsoft.com/office/drawing/2014/main" id="{2A9F2CB3-30FC-4D74-9828-E54A14E6671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 y="2075420"/>
            <a:ext cx="12048729" cy="4093306"/>
            <a:chOff x="1" y="2075420"/>
            <a:chExt cx="12048729" cy="4093306"/>
          </a:xfrm>
        </p:grpSpPr>
        <p:sp>
          <p:nvSpPr>
            <p:cNvPr id="51" name="Oval 50">
              <a:extLst>
                <a:ext uri="{FF2B5EF4-FFF2-40B4-BE49-F238E27FC236}">
                  <a16:creationId xmlns:a16="http://schemas.microsoft.com/office/drawing/2014/main" id="{DD378B62-AB8A-4F57-8CBB-0AF8F9B278D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4500000">
              <a:off x="7942191" y="2507571"/>
              <a:ext cx="3563871" cy="3563871"/>
            </a:xfrm>
            <a:prstGeom prst="ellipse">
              <a:avLst/>
            </a:prstGeom>
            <a:noFill/>
            <a:ln w="31750">
              <a:gradFill>
                <a:gsLst>
                  <a:gs pos="0">
                    <a:schemeClr val="tx2">
                      <a:lumMod val="60000"/>
                      <a:lumOff val="40000"/>
                      <a:alpha val="10000"/>
                    </a:schemeClr>
                  </a:gs>
                  <a:gs pos="100000">
                    <a:schemeClr val="tx2">
                      <a:lumMod val="50000"/>
                      <a:alpha val="20000"/>
                    </a:schemeClr>
                  </a:gs>
                </a:gsLst>
                <a:lin ang="5400000" scaled="1"/>
              </a:gra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Oval 51">
              <a:extLst>
                <a:ext uri="{FF2B5EF4-FFF2-40B4-BE49-F238E27FC236}">
                  <a16:creationId xmlns:a16="http://schemas.microsoft.com/office/drawing/2014/main" id="{33DFF38A-6D97-456F-AFB7-1E8A7DD9168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a:off x="10435065" y="4048931"/>
              <a:ext cx="1381607" cy="1381607"/>
            </a:xfrm>
            <a:prstGeom prst="ellipse">
              <a:avLst/>
            </a:prstGeom>
            <a:noFill/>
            <a:ln w="31750">
              <a:gradFill>
                <a:gsLst>
                  <a:gs pos="0">
                    <a:schemeClr val="tx2">
                      <a:lumMod val="60000"/>
                      <a:lumOff val="40000"/>
                      <a:alpha val="20000"/>
                    </a:schemeClr>
                  </a:gs>
                  <a:gs pos="100000">
                    <a:schemeClr val="tx2">
                      <a:lumMod val="50000"/>
                      <a:alpha val="20000"/>
                    </a:schemeClr>
                  </a:gs>
                </a:gsLst>
                <a:lin ang="5400000" scaled="1"/>
              </a:gra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Oval 52">
              <a:extLst>
                <a:ext uri="{FF2B5EF4-FFF2-40B4-BE49-F238E27FC236}">
                  <a16:creationId xmlns:a16="http://schemas.microsoft.com/office/drawing/2014/main" id="{749F7C53-34E8-4749-BE7A-87D4AB1676F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a:off x="1" y="2075420"/>
              <a:ext cx="3144364" cy="3144364"/>
            </a:xfrm>
            <a:prstGeom prst="ellipse">
              <a:avLst/>
            </a:prstGeom>
            <a:gradFill>
              <a:gsLst>
                <a:gs pos="0">
                  <a:schemeClr val="tx2">
                    <a:lumMod val="75000"/>
                    <a:alpha val="20000"/>
                  </a:schemeClr>
                </a:gs>
                <a:gs pos="100000">
                  <a:schemeClr val="tx2">
                    <a:lumMod val="50000"/>
                    <a:alpha val="1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5" name="Oval 53">
              <a:extLst>
                <a:ext uri="{FF2B5EF4-FFF2-40B4-BE49-F238E27FC236}">
                  <a16:creationId xmlns:a16="http://schemas.microsoft.com/office/drawing/2014/main" id="{E5BDFD14-551C-49C6-B27A-08EB651AD21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2600000">
              <a:off x="10150845" y="4270841"/>
              <a:ext cx="1897885" cy="1897885"/>
            </a:xfrm>
            <a:prstGeom prst="ellipse">
              <a:avLst/>
            </a:prstGeom>
            <a:gradFill>
              <a:gsLst>
                <a:gs pos="0">
                  <a:schemeClr val="tx2">
                    <a:lumMod val="75000"/>
                    <a:alpha val="10000"/>
                  </a:schemeClr>
                </a:gs>
                <a:gs pos="100000">
                  <a:schemeClr val="tx2">
                    <a:lumMod val="75000"/>
                    <a:alpha val="2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 name="Oval 54">
              <a:extLst>
                <a:ext uri="{FF2B5EF4-FFF2-40B4-BE49-F238E27FC236}">
                  <a16:creationId xmlns:a16="http://schemas.microsoft.com/office/drawing/2014/main" id="{E71F7DC4-06A5-41D7-94E6-C8BD776BF70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4500000">
              <a:off x="2046780" y="3040492"/>
              <a:ext cx="2579322" cy="2579322"/>
            </a:xfrm>
            <a:prstGeom prst="ellipse">
              <a:avLst/>
            </a:prstGeom>
            <a:noFill/>
            <a:ln w="31750">
              <a:gradFill>
                <a:gsLst>
                  <a:gs pos="0">
                    <a:schemeClr val="tx2">
                      <a:lumMod val="60000"/>
                      <a:lumOff val="40000"/>
                      <a:alpha val="20000"/>
                    </a:schemeClr>
                  </a:gs>
                  <a:gs pos="100000">
                    <a:schemeClr val="tx2">
                      <a:lumMod val="50000"/>
                      <a:alpha val="20000"/>
                    </a:schemeClr>
                  </a:gs>
                </a:gsLst>
                <a:lin ang="5400000" scaled="1"/>
              </a:gra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Oval 55">
              <a:extLst>
                <a:ext uri="{FF2B5EF4-FFF2-40B4-BE49-F238E27FC236}">
                  <a16:creationId xmlns:a16="http://schemas.microsoft.com/office/drawing/2014/main" id="{0B99CC9C-15E5-4E8F-B8A5-FA0A5752289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4500000">
              <a:off x="2224640" y="3193975"/>
              <a:ext cx="2243193" cy="2243193"/>
            </a:xfrm>
            <a:prstGeom prst="ellipse">
              <a:avLst/>
            </a:prstGeom>
            <a:noFill/>
            <a:ln w="31750">
              <a:gradFill>
                <a:gsLst>
                  <a:gs pos="0">
                    <a:schemeClr val="tx2">
                      <a:lumMod val="60000"/>
                      <a:lumOff val="40000"/>
                      <a:alpha val="10000"/>
                    </a:schemeClr>
                  </a:gs>
                  <a:gs pos="100000">
                    <a:schemeClr val="tx2">
                      <a:lumMod val="50000"/>
                      <a:alpha val="10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58" name="Rectangle 57">
            <a:extLst>
              <a:ext uri="{FF2B5EF4-FFF2-40B4-BE49-F238E27FC236}">
                <a16:creationId xmlns:a16="http://schemas.microsoft.com/office/drawing/2014/main" id="{F3856C81-415E-484F-93E4-C329F454D5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0438146" y="1042605"/>
            <a:ext cx="2796461" cy="711252"/>
          </a:xfrm>
          <a:prstGeom prst="rect">
            <a:avLst/>
          </a:prstGeom>
          <a:gradFill flip="none" rotWithShape="1">
            <a:gsLst>
              <a:gs pos="0">
                <a:schemeClr val="tx2">
                  <a:lumMod val="40000"/>
                  <a:lumOff val="60000"/>
                  <a:alpha val="0"/>
                </a:schemeClr>
              </a:gs>
              <a:gs pos="100000">
                <a:schemeClr val="tx2">
                  <a:lumMod val="75000"/>
                  <a:alpha val="10000"/>
                </a:schemeClr>
              </a:gs>
            </a:gsLst>
            <a:lin ang="8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60" name="Group 59">
            <a:extLst>
              <a:ext uri="{FF2B5EF4-FFF2-40B4-BE49-F238E27FC236}">
                <a16:creationId xmlns:a16="http://schemas.microsoft.com/office/drawing/2014/main" id="{CC95D42B-FBF3-4C81-8FD4-CBED235411B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259539" y="317578"/>
            <a:ext cx="548640" cy="549007"/>
            <a:chOff x="7029447" y="3514725"/>
            <a:chExt cx="1285875" cy="549007"/>
          </a:xfrm>
        </p:grpSpPr>
        <p:cxnSp>
          <p:nvCxnSpPr>
            <p:cNvPr id="61" name="Straight Connector 60">
              <a:extLst>
                <a:ext uri="{FF2B5EF4-FFF2-40B4-BE49-F238E27FC236}">
                  <a16:creationId xmlns:a16="http://schemas.microsoft.com/office/drawing/2014/main" id="{F9A2762D-96C8-43A9-8FB4-B893A422FDC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514725"/>
              <a:ext cx="1285875" cy="0"/>
            </a:xfrm>
            <a:prstGeom prst="line">
              <a:avLst/>
            </a:prstGeom>
            <a:ln w="31750" cap="rnd" cmpd="sng">
              <a:gradFill>
                <a:gsLst>
                  <a:gs pos="0">
                    <a:schemeClr val="tx2">
                      <a:lumMod val="60000"/>
                      <a:lumOff val="40000"/>
                      <a:alpha val="40000"/>
                    </a:schemeClr>
                  </a:gs>
                  <a:gs pos="100000">
                    <a:schemeClr val="tx2">
                      <a:lumMod val="75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62" name="Straight Connector 61">
              <a:extLst>
                <a:ext uri="{FF2B5EF4-FFF2-40B4-BE49-F238E27FC236}">
                  <a16:creationId xmlns:a16="http://schemas.microsoft.com/office/drawing/2014/main" id="{780D8D0F-A2C7-4629-B042-A99DF4CD1F03}"/>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697727"/>
              <a:ext cx="1285875" cy="0"/>
            </a:xfrm>
            <a:prstGeom prst="line">
              <a:avLst/>
            </a:prstGeom>
            <a:ln w="31750" cap="rnd" cmpd="sng">
              <a:gradFill>
                <a:gsLst>
                  <a:gs pos="0">
                    <a:schemeClr val="tx2">
                      <a:lumMod val="60000"/>
                      <a:lumOff val="40000"/>
                      <a:alpha val="40000"/>
                    </a:schemeClr>
                  </a:gs>
                  <a:gs pos="100000">
                    <a:schemeClr val="tx2">
                      <a:lumMod val="75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63" name="Straight Connector 62">
              <a:extLst>
                <a:ext uri="{FF2B5EF4-FFF2-40B4-BE49-F238E27FC236}">
                  <a16:creationId xmlns:a16="http://schemas.microsoft.com/office/drawing/2014/main" id="{2AA066E0-8819-4B74-B577-4F86B6ACB3D4}"/>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880729"/>
              <a:ext cx="1285875" cy="0"/>
            </a:xfrm>
            <a:prstGeom prst="line">
              <a:avLst/>
            </a:prstGeom>
            <a:ln w="31750" cap="rnd" cmpd="sng">
              <a:gradFill>
                <a:gsLst>
                  <a:gs pos="0">
                    <a:schemeClr val="tx2">
                      <a:lumMod val="60000"/>
                      <a:lumOff val="40000"/>
                      <a:alpha val="40000"/>
                    </a:schemeClr>
                  </a:gs>
                  <a:gs pos="100000">
                    <a:schemeClr val="tx2">
                      <a:lumMod val="75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64" name="Straight Connector 63">
              <a:extLst>
                <a:ext uri="{FF2B5EF4-FFF2-40B4-BE49-F238E27FC236}">
                  <a16:creationId xmlns:a16="http://schemas.microsoft.com/office/drawing/2014/main" id="{786822E5-6B0C-4271-AAEB-6E5B9AB9B883}"/>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4063732"/>
              <a:ext cx="1285875" cy="0"/>
            </a:xfrm>
            <a:prstGeom prst="line">
              <a:avLst/>
            </a:prstGeom>
            <a:ln w="31750" cap="rnd" cmpd="sng">
              <a:gradFill>
                <a:gsLst>
                  <a:gs pos="0">
                    <a:schemeClr val="tx2">
                      <a:lumMod val="60000"/>
                      <a:lumOff val="40000"/>
                      <a:alpha val="40000"/>
                    </a:schemeClr>
                  </a:gs>
                  <a:gs pos="100000">
                    <a:schemeClr val="tx2">
                      <a:lumMod val="75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grpSp>
      <p:sp>
        <p:nvSpPr>
          <p:cNvPr id="66" name="Rectangle 65">
            <a:extLst>
              <a:ext uri="{FF2B5EF4-FFF2-40B4-BE49-F238E27FC236}">
                <a16:creationId xmlns:a16="http://schemas.microsoft.com/office/drawing/2014/main" id="{B29481A6-9A3B-4120-9C9D-8BD206C929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1" y="6140785"/>
            <a:ext cx="6095997" cy="711252"/>
          </a:xfrm>
          <a:prstGeom prst="rect">
            <a:avLst/>
          </a:prstGeom>
          <a:gradFill flip="none" rotWithShape="1">
            <a:gsLst>
              <a:gs pos="10000">
                <a:schemeClr val="tx2">
                  <a:lumMod val="50000"/>
                  <a:alpha val="10000"/>
                </a:schemeClr>
              </a:gs>
              <a:gs pos="100000">
                <a:schemeClr val="tx2">
                  <a:lumMod val="60000"/>
                  <a:lumOff val="40000"/>
                  <a:alpha val="0"/>
                </a:schemeClr>
              </a:gs>
            </a:gsLst>
            <a:lin ang="8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68" name="Group 67">
            <a:extLst>
              <a:ext uri="{FF2B5EF4-FFF2-40B4-BE49-F238E27FC236}">
                <a16:creationId xmlns:a16="http://schemas.microsoft.com/office/drawing/2014/main" id="{54E220D0-6FEB-4727-960C-B637712D716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5400000">
            <a:off x="616345" y="5940560"/>
            <a:ext cx="1285875" cy="549007"/>
            <a:chOff x="7029447" y="3514725"/>
            <a:chExt cx="1285875" cy="549007"/>
          </a:xfrm>
        </p:grpSpPr>
        <p:cxnSp>
          <p:nvCxnSpPr>
            <p:cNvPr id="69" name="Straight Connector 68">
              <a:extLst>
                <a:ext uri="{FF2B5EF4-FFF2-40B4-BE49-F238E27FC236}">
                  <a16:creationId xmlns:a16="http://schemas.microsoft.com/office/drawing/2014/main" id="{30854E48-F0D5-4C38-80CF-950BE37A8FC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514725"/>
              <a:ext cx="1285875" cy="0"/>
            </a:xfrm>
            <a:prstGeom prst="line">
              <a:avLst/>
            </a:prstGeom>
            <a:ln w="31750" cap="rnd" cmpd="sng">
              <a:gradFill>
                <a:gsLst>
                  <a:gs pos="0">
                    <a:schemeClr val="tx2">
                      <a:lumMod val="60000"/>
                      <a:lumOff val="40000"/>
                      <a:alpha val="40000"/>
                    </a:schemeClr>
                  </a:gs>
                  <a:gs pos="100000">
                    <a:schemeClr val="tx2">
                      <a:lumMod val="50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70" name="Straight Connector 69">
              <a:extLst>
                <a:ext uri="{FF2B5EF4-FFF2-40B4-BE49-F238E27FC236}">
                  <a16:creationId xmlns:a16="http://schemas.microsoft.com/office/drawing/2014/main" id="{F6529B87-72DD-45B8-89EC-6358F867854C}"/>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697727"/>
              <a:ext cx="1285875" cy="0"/>
            </a:xfrm>
            <a:prstGeom prst="line">
              <a:avLst/>
            </a:prstGeom>
            <a:ln w="31750" cap="rnd" cmpd="sng">
              <a:gradFill>
                <a:gsLst>
                  <a:gs pos="0">
                    <a:schemeClr val="tx2">
                      <a:lumMod val="60000"/>
                      <a:lumOff val="40000"/>
                      <a:alpha val="40000"/>
                    </a:schemeClr>
                  </a:gs>
                  <a:gs pos="100000">
                    <a:schemeClr val="tx2">
                      <a:lumMod val="50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71" name="Straight Connector 70">
              <a:extLst>
                <a:ext uri="{FF2B5EF4-FFF2-40B4-BE49-F238E27FC236}">
                  <a16:creationId xmlns:a16="http://schemas.microsoft.com/office/drawing/2014/main" id="{3A5B663B-04AC-4C76-A8D2-80D94C33A6EF}"/>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880729"/>
              <a:ext cx="1285875" cy="0"/>
            </a:xfrm>
            <a:prstGeom prst="line">
              <a:avLst/>
            </a:prstGeom>
            <a:ln w="31750" cap="rnd" cmpd="sng">
              <a:gradFill>
                <a:gsLst>
                  <a:gs pos="0">
                    <a:schemeClr val="tx2">
                      <a:lumMod val="60000"/>
                      <a:lumOff val="40000"/>
                      <a:alpha val="40000"/>
                    </a:schemeClr>
                  </a:gs>
                  <a:gs pos="100000">
                    <a:schemeClr val="tx2">
                      <a:lumMod val="50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72" name="Straight Connector 71">
              <a:extLst>
                <a:ext uri="{FF2B5EF4-FFF2-40B4-BE49-F238E27FC236}">
                  <a16:creationId xmlns:a16="http://schemas.microsoft.com/office/drawing/2014/main" id="{0BB4FF8E-FA13-4808-9658-DC67573F79B8}"/>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4063732"/>
              <a:ext cx="1285875" cy="0"/>
            </a:xfrm>
            <a:prstGeom prst="line">
              <a:avLst/>
            </a:prstGeom>
            <a:ln w="31750" cap="rnd" cmpd="sng">
              <a:gradFill>
                <a:gsLst>
                  <a:gs pos="0">
                    <a:schemeClr val="tx2">
                      <a:lumMod val="60000"/>
                      <a:lumOff val="40000"/>
                      <a:alpha val="40000"/>
                    </a:schemeClr>
                  </a:gs>
                  <a:gs pos="100000">
                    <a:schemeClr val="tx2">
                      <a:lumMod val="50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630936" y="803501"/>
            <a:ext cx="5107366" cy="5321960"/>
          </a:xfrm>
          <a:noFill/>
        </p:spPr>
        <p:txBody>
          <a:bodyPr anchor="t">
            <a:normAutofit/>
          </a:bodyPr>
          <a:lstStyle/>
          <a:p>
            <a:pPr algn="l"/>
            <a:r>
              <a:rPr lang="en-GB" sz="4800" dirty="0">
                <a:solidFill>
                  <a:schemeClr val="bg1"/>
                </a:solidFill>
                <a:latin typeface="Arial" panose="020B0604020202020204" pitchFamily="34" charset="0"/>
                <a:cs typeface="Arial" panose="020B0604020202020204" pitchFamily="34" charset="0"/>
              </a:rPr>
              <a:t>Highways Safety Hub</a:t>
            </a:r>
            <a:br>
              <a:rPr lang="en-GB" sz="4800" dirty="0">
                <a:solidFill>
                  <a:schemeClr val="bg1"/>
                </a:solidFill>
                <a:latin typeface="Arial" panose="020B0604020202020204" pitchFamily="34" charset="0"/>
                <a:cs typeface="Arial" panose="020B0604020202020204" pitchFamily="34" charset="0"/>
              </a:rPr>
            </a:br>
            <a:endParaRPr lang="en-GB" sz="4800" dirty="0">
              <a:solidFill>
                <a:schemeClr val="bg1"/>
              </a:solidFill>
              <a:latin typeface="Arial" panose="020B0604020202020204" pitchFamily="34" charset="0"/>
              <a:cs typeface="Arial" panose="020B0604020202020204" pitchFamily="34" charset="0"/>
            </a:endParaRPr>
          </a:p>
        </p:txBody>
      </p:sp>
      <p:sp>
        <p:nvSpPr>
          <p:cNvPr id="3" name="Subtitle 2"/>
          <p:cNvSpPr>
            <a:spLocks noGrp="1"/>
          </p:cNvSpPr>
          <p:nvPr>
            <p:ph type="subTitle" idx="1"/>
          </p:nvPr>
        </p:nvSpPr>
        <p:spPr>
          <a:xfrm>
            <a:off x="6143158" y="803501"/>
            <a:ext cx="5266365" cy="2197206"/>
          </a:xfrm>
          <a:noFill/>
        </p:spPr>
        <p:txBody>
          <a:bodyPr anchor="t">
            <a:normAutofit/>
          </a:bodyPr>
          <a:lstStyle/>
          <a:p>
            <a:pPr algn="l"/>
            <a:r>
              <a:rPr lang="en-GB" sz="3600" b="1" dirty="0">
                <a:solidFill>
                  <a:schemeClr val="bg1"/>
                </a:solidFill>
                <a:latin typeface="Arial" panose="020B0604020202020204" pitchFamily="34" charset="0"/>
                <a:cs typeface="Arial" panose="020B0604020202020204" pitchFamily="34" charset="0"/>
              </a:rPr>
              <a:t>Blue Star award ideas </a:t>
            </a:r>
          </a:p>
          <a:p>
            <a:pPr algn="l"/>
            <a:r>
              <a:rPr lang="en-GB" b="1" dirty="0">
                <a:solidFill>
                  <a:schemeClr val="bg1"/>
                </a:solidFill>
                <a:latin typeface="Arial" panose="020B0604020202020204" pitchFamily="34" charset="0"/>
                <a:cs typeface="Arial" panose="020B0604020202020204" pitchFamily="34" charset="0"/>
              </a:rPr>
              <a:t>This presentation includes a selection of innovative ideas / suggestions for improvement</a:t>
            </a:r>
          </a:p>
        </p:txBody>
      </p:sp>
      <p:grpSp>
        <p:nvGrpSpPr>
          <p:cNvPr id="74" name="Group 73">
            <a:extLst>
              <a:ext uri="{FF2B5EF4-FFF2-40B4-BE49-F238E27FC236}">
                <a16:creationId xmlns:a16="http://schemas.microsoft.com/office/drawing/2014/main" id="{1D788327-7D9D-4E47-846F-020A8F5E238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16200000">
            <a:off x="6009063" y="3282087"/>
            <a:ext cx="304800" cy="429768"/>
            <a:chOff x="215328" y="-46937"/>
            <a:chExt cx="304800" cy="2773841"/>
          </a:xfrm>
        </p:grpSpPr>
        <p:cxnSp>
          <p:nvCxnSpPr>
            <p:cNvPr id="75" name="Straight Connector 74">
              <a:extLst>
                <a:ext uri="{FF2B5EF4-FFF2-40B4-BE49-F238E27FC236}">
                  <a16:creationId xmlns:a16="http://schemas.microsoft.com/office/drawing/2014/main" id="{AB903337-D6B8-41EE-B6A3-4329C8D8E77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215328" y="-46937"/>
              <a:ext cx="0" cy="2773841"/>
            </a:xfrm>
            <a:prstGeom prst="line">
              <a:avLst/>
            </a:prstGeom>
            <a:ln w="25400" cmpd="sng">
              <a:solidFill>
                <a:schemeClr val="bg2">
                  <a:lumMod val="60000"/>
                  <a:lumOff val="40000"/>
                  <a:alpha val="5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76" name="Straight Connector 75">
              <a:extLst>
                <a:ext uri="{FF2B5EF4-FFF2-40B4-BE49-F238E27FC236}">
                  <a16:creationId xmlns:a16="http://schemas.microsoft.com/office/drawing/2014/main" id="{F0D28A68-745E-44CC-A29E-0EB13A844244}"/>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316928" y="-46937"/>
              <a:ext cx="0" cy="2773841"/>
            </a:xfrm>
            <a:prstGeom prst="line">
              <a:avLst/>
            </a:prstGeom>
            <a:ln w="25400" cmpd="sng">
              <a:solidFill>
                <a:schemeClr val="bg2">
                  <a:lumMod val="60000"/>
                  <a:lumOff val="40000"/>
                  <a:alpha val="5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77" name="Straight Connector 76">
              <a:extLst>
                <a:ext uri="{FF2B5EF4-FFF2-40B4-BE49-F238E27FC236}">
                  <a16:creationId xmlns:a16="http://schemas.microsoft.com/office/drawing/2014/main" id="{3B18D645-DE9C-49EB-85CC-C1008579763D}"/>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418528" y="-46937"/>
              <a:ext cx="0" cy="2773841"/>
            </a:xfrm>
            <a:prstGeom prst="line">
              <a:avLst/>
            </a:prstGeom>
            <a:ln w="25400" cmpd="sng">
              <a:solidFill>
                <a:schemeClr val="bg2">
                  <a:lumMod val="60000"/>
                  <a:lumOff val="40000"/>
                  <a:alpha val="5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78" name="Straight Connector 77">
              <a:extLst>
                <a:ext uri="{FF2B5EF4-FFF2-40B4-BE49-F238E27FC236}">
                  <a16:creationId xmlns:a16="http://schemas.microsoft.com/office/drawing/2014/main" id="{C7BB3B1F-5029-47B9-B1A5-2469BF49DB8C}"/>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520128" y="-46937"/>
              <a:ext cx="0" cy="2773841"/>
            </a:xfrm>
            <a:prstGeom prst="line">
              <a:avLst/>
            </a:prstGeom>
            <a:ln w="25400" cmpd="sng">
              <a:solidFill>
                <a:schemeClr val="bg2">
                  <a:lumMod val="60000"/>
                  <a:lumOff val="40000"/>
                  <a:alpha val="50000"/>
                </a:schemeClr>
              </a:solidFill>
              <a:prstDash val="sysDot"/>
            </a:ln>
          </p:spPr>
          <p:style>
            <a:lnRef idx="1">
              <a:schemeClr val="accent1"/>
            </a:lnRef>
            <a:fillRef idx="0">
              <a:schemeClr val="accent1"/>
            </a:fillRef>
            <a:effectRef idx="0">
              <a:schemeClr val="accent1"/>
            </a:effectRef>
            <a:fontRef idx="minor">
              <a:schemeClr val="tx1"/>
            </a:fontRef>
          </p:style>
        </p:cxnSp>
      </p:grpSp>
      <p:pic>
        <p:nvPicPr>
          <p:cNvPr id="5" name="Picture 4">
            <a:extLst>
              <a:ext uri="{FF2B5EF4-FFF2-40B4-BE49-F238E27FC236}">
                <a16:creationId xmlns:a16="http://schemas.microsoft.com/office/drawing/2014/main" id="{D183F354-4718-4E74-8F44-9A722142AE2C}"/>
              </a:ext>
            </a:extLst>
          </p:cNvPr>
          <p:cNvPicPr>
            <a:picLocks noChangeAspect="1"/>
          </p:cNvPicPr>
          <p:nvPr/>
        </p:nvPicPr>
        <p:blipFill>
          <a:blip r:embed="rId2"/>
          <a:stretch>
            <a:fillRect/>
          </a:stretch>
        </p:blipFill>
        <p:spPr>
          <a:xfrm>
            <a:off x="6200654" y="2900214"/>
            <a:ext cx="4284000" cy="2880000"/>
          </a:xfrm>
          <a:prstGeom prst="rect">
            <a:avLst/>
          </a:prstGeom>
        </p:spPr>
      </p:pic>
    </p:spTree>
    <p:extLst>
      <p:ext uri="{BB962C8B-B14F-4D97-AF65-F5344CB8AC3E}">
        <p14:creationId xmlns:p14="http://schemas.microsoft.com/office/powerpoint/2010/main" val="41444566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4038CB10-1F5C-4D54-9DF7-12586DE5B00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27546" y="321732"/>
            <a:ext cx="7058307" cy="1964266"/>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itle 1"/>
          <p:cNvSpPr>
            <a:spLocks noGrp="1"/>
          </p:cNvSpPr>
          <p:nvPr>
            <p:ph type="title"/>
          </p:nvPr>
        </p:nvSpPr>
        <p:spPr>
          <a:xfrm>
            <a:off x="524256" y="491260"/>
            <a:ext cx="6594189" cy="1625210"/>
          </a:xfrm>
        </p:spPr>
        <p:txBody>
          <a:bodyPr>
            <a:normAutofit/>
          </a:bodyPr>
          <a:lstStyle/>
          <a:p>
            <a:r>
              <a:rPr lang="en-GB" dirty="0">
                <a:solidFill>
                  <a:schemeClr val="bg1"/>
                </a:solidFill>
                <a:latin typeface="Arial" panose="020B0604020202020204" pitchFamily="34" charset="0"/>
                <a:cs typeface="Arial" panose="020B0604020202020204" pitchFamily="34" charset="0"/>
              </a:rPr>
              <a:t>B011 – Controlling permits to work</a:t>
            </a:r>
          </a:p>
        </p:txBody>
      </p:sp>
      <p:sp>
        <p:nvSpPr>
          <p:cNvPr id="12" name="Rectangle 11">
            <a:extLst>
              <a:ext uri="{FF2B5EF4-FFF2-40B4-BE49-F238E27FC236}">
                <a16:creationId xmlns:a16="http://schemas.microsoft.com/office/drawing/2014/main" id="{33B81349-3A7E-4A66-9ED9-66E6F8E29C4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29183" y="2454901"/>
            <a:ext cx="3441163" cy="4080255"/>
          </a:xfrm>
          <a:prstGeom prst="rect">
            <a:avLst/>
          </a:prstGeom>
          <a:solidFill>
            <a:srgbClr val="7F7F7F">
              <a:alpha val="20000"/>
            </a:srgb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sp>
        <p:nvSpPr>
          <p:cNvPr id="14" name="Rectangle 13">
            <a:extLst>
              <a:ext uri="{FF2B5EF4-FFF2-40B4-BE49-F238E27FC236}">
                <a16:creationId xmlns:a16="http://schemas.microsoft.com/office/drawing/2014/main" id="{4A37A7FF-19A5-40D8-8D0C-E780CBD330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941468" y="2454900"/>
            <a:ext cx="3441163" cy="4080255"/>
          </a:xfrm>
          <a:prstGeom prst="rect">
            <a:avLst/>
          </a:prstGeom>
          <a:solidFill>
            <a:srgbClr val="7F7F7F">
              <a:alpha val="20000"/>
            </a:srgb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sp>
        <p:nvSpPr>
          <p:cNvPr id="16" name="Rectangle 15">
            <a:extLst>
              <a:ext uri="{FF2B5EF4-FFF2-40B4-BE49-F238E27FC236}">
                <a16:creationId xmlns:a16="http://schemas.microsoft.com/office/drawing/2014/main" id="{73ED6512-6858-4552-B699-9A97FE9A4EA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56975" y="321732"/>
            <a:ext cx="4313293" cy="6214534"/>
          </a:xfrm>
          <a:prstGeom prst="rect">
            <a:avLst/>
          </a:prstGeom>
          <a:solidFill>
            <a:srgbClr val="5959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3" name="Content Placeholder 2"/>
          <p:cNvSpPr>
            <a:spLocks noGrp="1"/>
          </p:cNvSpPr>
          <p:nvPr>
            <p:ph idx="1"/>
          </p:nvPr>
        </p:nvSpPr>
        <p:spPr>
          <a:xfrm>
            <a:off x="7956057" y="762983"/>
            <a:ext cx="3515128" cy="5330923"/>
          </a:xfrm>
        </p:spPr>
        <p:txBody>
          <a:bodyPr anchor="ctr">
            <a:normAutofit fontScale="85000" lnSpcReduction="10000"/>
          </a:bodyPr>
          <a:lstStyle/>
          <a:p>
            <a:pPr>
              <a:lnSpc>
                <a:spcPct val="120000"/>
              </a:lnSpc>
              <a:spcBef>
                <a:spcPts val="0"/>
              </a:spcBef>
              <a:spcAft>
                <a:spcPts val="1000"/>
              </a:spcAft>
            </a:pPr>
            <a:r>
              <a:rPr lang="en-GB" sz="2400" dirty="0">
                <a:solidFill>
                  <a:schemeClr val="bg1"/>
                </a:solidFill>
                <a:latin typeface="Arial" panose="020B0604020202020204" pitchFamily="34" charset="0"/>
                <a:cs typeface="Arial" panose="020B0604020202020204" pitchFamily="34" charset="0"/>
              </a:rPr>
              <a:t>Various permits to work are issued to cover activities such as excavate/break ground, hot works, confined spaces, and electrical works. </a:t>
            </a:r>
          </a:p>
          <a:p>
            <a:pPr>
              <a:lnSpc>
                <a:spcPct val="120000"/>
              </a:lnSpc>
              <a:spcBef>
                <a:spcPts val="0"/>
              </a:spcBef>
              <a:spcAft>
                <a:spcPts val="1000"/>
              </a:spcAft>
            </a:pPr>
            <a:r>
              <a:rPr lang="en-GB" sz="2400" dirty="0">
                <a:solidFill>
                  <a:srgbClr val="FFFF00"/>
                </a:solidFill>
                <a:latin typeface="Arial" panose="020B0604020202020204" pitchFamily="34" charset="0"/>
                <a:cs typeface="Arial" panose="020B0604020202020204" pitchFamily="34" charset="0"/>
              </a:rPr>
              <a:t>Two Permit Boards </a:t>
            </a:r>
            <a:r>
              <a:rPr lang="en-GB" sz="2400" dirty="0">
                <a:solidFill>
                  <a:schemeClr val="bg1"/>
                </a:solidFill>
                <a:latin typeface="Arial" panose="020B0604020202020204" pitchFamily="34" charset="0"/>
                <a:cs typeface="Arial" panose="020B0604020202020204" pitchFamily="34" charset="0"/>
              </a:rPr>
              <a:t>have been installed in the main office, which hold the current permits to work for the N/B and S/B carriageways, respectively. </a:t>
            </a:r>
          </a:p>
          <a:p>
            <a:pPr>
              <a:lnSpc>
                <a:spcPct val="120000"/>
              </a:lnSpc>
              <a:spcBef>
                <a:spcPts val="0"/>
              </a:spcBef>
              <a:spcAft>
                <a:spcPts val="1000"/>
              </a:spcAft>
            </a:pPr>
            <a:r>
              <a:rPr lang="en-GB" sz="2400" dirty="0">
                <a:solidFill>
                  <a:schemeClr val="bg1"/>
                </a:solidFill>
                <a:latin typeface="Arial" panose="020B0604020202020204" pitchFamily="34" charset="0"/>
                <a:cs typeface="Arial" panose="020B0604020202020204" pitchFamily="34" charset="0"/>
              </a:rPr>
              <a:t>A map of the site is also in place.</a:t>
            </a:r>
          </a:p>
        </p:txBody>
      </p:sp>
      <p:pic>
        <p:nvPicPr>
          <p:cNvPr id="4" name="Picture 3">
            <a:extLst>
              <a:ext uri="{FF2B5EF4-FFF2-40B4-BE49-F238E27FC236}">
                <a16:creationId xmlns:a16="http://schemas.microsoft.com/office/drawing/2014/main" id="{0FD56DA4-C7D8-41EF-9BAC-9C6060AFACA4}"/>
              </a:ext>
            </a:extLst>
          </p:cNvPr>
          <p:cNvPicPr>
            <a:picLocks noChangeAspect="1"/>
          </p:cNvPicPr>
          <p:nvPr/>
        </p:nvPicPr>
        <p:blipFill>
          <a:blip r:embed="rId2"/>
          <a:stretch>
            <a:fillRect/>
          </a:stretch>
        </p:blipFill>
        <p:spPr>
          <a:xfrm>
            <a:off x="1023124" y="2479027"/>
            <a:ext cx="5488000" cy="4032000"/>
          </a:xfrm>
          <a:prstGeom prst="rect">
            <a:avLst/>
          </a:prstGeom>
        </p:spPr>
      </p:pic>
    </p:spTree>
    <p:extLst>
      <p:ext uri="{BB962C8B-B14F-4D97-AF65-F5344CB8AC3E}">
        <p14:creationId xmlns:p14="http://schemas.microsoft.com/office/powerpoint/2010/main" val="12447149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4038CB10-1F5C-4D54-9DF7-12586DE5B00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27546" y="321732"/>
            <a:ext cx="7058307" cy="1964266"/>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itle 1"/>
          <p:cNvSpPr>
            <a:spLocks noGrp="1"/>
          </p:cNvSpPr>
          <p:nvPr>
            <p:ph type="title"/>
          </p:nvPr>
        </p:nvSpPr>
        <p:spPr>
          <a:xfrm>
            <a:off x="524256" y="491260"/>
            <a:ext cx="6594189" cy="1625210"/>
          </a:xfrm>
        </p:spPr>
        <p:txBody>
          <a:bodyPr>
            <a:normAutofit/>
          </a:bodyPr>
          <a:lstStyle/>
          <a:p>
            <a:r>
              <a:rPr lang="en-GB" dirty="0">
                <a:solidFill>
                  <a:schemeClr val="bg1"/>
                </a:solidFill>
                <a:latin typeface="Arial" panose="020B0604020202020204" pitchFamily="34" charset="0"/>
                <a:cs typeface="Arial" panose="020B0604020202020204" pitchFamily="34" charset="0"/>
              </a:rPr>
              <a:t>B034 – LED lights on goal posts  </a:t>
            </a:r>
          </a:p>
        </p:txBody>
      </p:sp>
      <p:sp>
        <p:nvSpPr>
          <p:cNvPr id="12" name="Rectangle 11">
            <a:extLst>
              <a:ext uri="{FF2B5EF4-FFF2-40B4-BE49-F238E27FC236}">
                <a16:creationId xmlns:a16="http://schemas.microsoft.com/office/drawing/2014/main" id="{33B81349-3A7E-4A66-9ED9-66E6F8E29C4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29183" y="2454901"/>
            <a:ext cx="3441163" cy="4080255"/>
          </a:xfrm>
          <a:prstGeom prst="rect">
            <a:avLst/>
          </a:prstGeom>
          <a:solidFill>
            <a:srgbClr val="7F7F7F">
              <a:alpha val="20000"/>
            </a:srgb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sp>
        <p:nvSpPr>
          <p:cNvPr id="14" name="Rectangle 13">
            <a:extLst>
              <a:ext uri="{FF2B5EF4-FFF2-40B4-BE49-F238E27FC236}">
                <a16:creationId xmlns:a16="http://schemas.microsoft.com/office/drawing/2014/main" id="{4A37A7FF-19A5-40D8-8D0C-E780CBD330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941468" y="2454900"/>
            <a:ext cx="3441163" cy="4080255"/>
          </a:xfrm>
          <a:prstGeom prst="rect">
            <a:avLst/>
          </a:prstGeom>
          <a:solidFill>
            <a:srgbClr val="7F7F7F">
              <a:alpha val="20000"/>
            </a:srgb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sp>
        <p:nvSpPr>
          <p:cNvPr id="16" name="Rectangle 15">
            <a:extLst>
              <a:ext uri="{FF2B5EF4-FFF2-40B4-BE49-F238E27FC236}">
                <a16:creationId xmlns:a16="http://schemas.microsoft.com/office/drawing/2014/main" id="{73ED6512-6858-4552-B699-9A97FE9A4EA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56975" y="321732"/>
            <a:ext cx="4313293" cy="6214534"/>
          </a:xfrm>
          <a:prstGeom prst="rect">
            <a:avLst/>
          </a:prstGeom>
          <a:solidFill>
            <a:srgbClr val="5959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3" name="Content Placeholder 2"/>
          <p:cNvSpPr>
            <a:spLocks noGrp="1"/>
          </p:cNvSpPr>
          <p:nvPr>
            <p:ph idx="1"/>
          </p:nvPr>
        </p:nvSpPr>
        <p:spPr>
          <a:xfrm>
            <a:off x="7956057" y="762983"/>
            <a:ext cx="3515128" cy="5330923"/>
          </a:xfrm>
        </p:spPr>
        <p:txBody>
          <a:bodyPr anchor="ctr">
            <a:normAutofit/>
          </a:bodyPr>
          <a:lstStyle/>
          <a:p>
            <a:endParaRPr lang="en-GB" sz="2400" dirty="0">
              <a:solidFill>
                <a:srgbClr val="FFFFFF"/>
              </a:solidFill>
              <a:latin typeface="Arial" panose="020B0604020202020204" pitchFamily="34" charset="0"/>
              <a:cs typeface="Arial" panose="020B0604020202020204" pitchFamily="34" charset="0"/>
            </a:endParaRPr>
          </a:p>
          <a:p>
            <a:pPr>
              <a:lnSpc>
                <a:spcPct val="110000"/>
              </a:lnSpc>
              <a:spcBef>
                <a:spcPts val="0"/>
              </a:spcBef>
              <a:spcAft>
                <a:spcPts val="1200"/>
              </a:spcAft>
            </a:pPr>
            <a:r>
              <a:rPr lang="en-GB" sz="2000" dirty="0">
                <a:solidFill>
                  <a:schemeClr val="bg1">
                    <a:lumMod val="95000"/>
                  </a:schemeClr>
                </a:solidFill>
                <a:latin typeface="Arial" panose="020B0604020202020204" pitchFamily="34" charset="0"/>
                <a:cs typeface="Arial" panose="020B0604020202020204" pitchFamily="34" charset="0"/>
              </a:rPr>
              <a:t>Solar LED Flashing lights on the GS6 goal posts for Night-time working.</a:t>
            </a:r>
          </a:p>
          <a:p>
            <a:pPr>
              <a:lnSpc>
                <a:spcPct val="110000"/>
              </a:lnSpc>
              <a:spcBef>
                <a:spcPts val="0"/>
              </a:spcBef>
              <a:spcAft>
                <a:spcPts val="1200"/>
              </a:spcAft>
            </a:pPr>
            <a:r>
              <a:rPr lang="en-GB" sz="2000" dirty="0">
                <a:solidFill>
                  <a:schemeClr val="bg1">
                    <a:lumMod val="95000"/>
                  </a:schemeClr>
                </a:solidFill>
                <a:latin typeface="Arial" panose="020B0604020202020204" pitchFamily="34" charset="0"/>
                <a:cs typeface="Arial" panose="020B0604020202020204" pitchFamily="34" charset="0"/>
              </a:rPr>
              <a:t>The LED lights are solar charged and are low voltage which need no maintenance</a:t>
            </a:r>
          </a:p>
          <a:p>
            <a:pPr>
              <a:lnSpc>
                <a:spcPct val="110000"/>
              </a:lnSpc>
              <a:spcBef>
                <a:spcPts val="0"/>
              </a:spcBef>
              <a:spcAft>
                <a:spcPts val="1200"/>
              </a:spcAft>
            </a:pPr>
            <a:r>
              <a:rPr lang="en-GB" sz="2000" dirty="0">
                <a:solidFill>
                  <a:schemeClr val="bg1">
                    <a:lumMod val="95000"/>
                  </a:schemeClr>
                </a:solidFill>
                <a:latin typeface="Arial" panose="020B0604020202020204" pitchFamily="34" charset="0"/>
                <a:cs typeface="Arial" panose="020B0604020202020204" pitchFamily="34" charset="0"/>
              </a:rPr>
              <a:t>LED Flashing lights fitted to the top horizontal and 2 vertical legs make them and the height restriction clearly visible. </a:t>
            </a:r>
          </a:p>
        </p:txBody>
      </p:sp>
      <p:pic>
        <p:nvPicPr>
          <p:cNvPr id="11" name="Picture 10">
            <a:extLst>
              <a:ext uri="{FF2B5EF4-FFF2-40B4-BE49-F238E27FC236}">
                <a16:creationId xmlns:a16="http://schemas.microsoft.com/office/drawing/2014/main" id="{57FE6AAB-961E-4D78-B884-C357DBC2C335}"/>
              </a:ext>
            </a:extLst>
          </p:cNvPr>
          <p:cNvPicPr/>
          <p:nvPr/>
        </p:nvPicPr>
        <p:blipFill>
          <a:blip r:embed="rId2"/>
          <a:stretch>
            <a:fillRect/>
          </a:stretch>
        </p:blipFill>
        <p:spPr>
          <a:xfrm>
            <a:off x="630539" y="3242489"/>
            <a:ext cx="2838450" cy="2505075"/>
          </a:xfrm>
          <a:prstGeom prst="rect">
            <a:avLst/>
          </a:prstGeom>
        </p:spPr>
      </p:pic>
      <p:pic>
        <p:nvPicPr>
          <p:cNvPr id="13" name="Picture 12">
            <a:extLst>
              <a:ext uri="{FF2B5EF4-FFF2-40B4-BE49-F238E27FC236}">
                <a16:creationId xmlns:a16="http://schemas.microsoft.com/office/drawing/2014/main" id="{881EFE4B-3E3D-4A68-A894-522087F68E3D}"/>
              </a:ext>
            </a:extLst>
          </p:cNvPr>
          <p:cNvPicPr/>
          <p:nvPr/>
        </p:nvPicPr>
        <p:blipFill>
          <a:blip r:embed="rId3"/>
          <a:stretch>
            <a:fillRect/>
          </a:stretch>
        </p:blipFill>
        <p:spPr>
          <a:xfrm>
            <a:off x="4032215" y="3242489"/>
            <a:ext cx="3286125" cy="2390775"/>
          </a:xfrm>
          <a:prstGeom prst="rect">
            <a:avLst/>
          </a:prstGeom>
        </p:spPr>
      </p:pic>
    </p:spTree>
    <p:extLst>
      <p:ext uri="{BB962C8B-B14F-4D97-AF65-F5344CB8AC3E}">
        <p14:creationId xmlns:p14="http://schemas.microsoft.com/office/powerpoint/2010/main" val="11394287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4038CB10-1F5C-4D54-9DF7-12586DE5B00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27546" y="321732"/>
            <a:ext cx="7058307" cy="1964266"/>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itle 1"/>
          <p:cNvSpPr>
            <a:spLocks noGrp="1"/>
          </p:cNvSpPr>
          <p:nvPr>
            <p:ph type="title"/>
          </p:nvPr>
        </p:nvSpPr>
        <p:spPr>
          <a:xfrm>
            <a:off x="524256" y="491260"/>
            <a:ext cx="6594189" cy="1625210"/>
          </a:xfrm>
        </p:spPr>
        <p:txBody>
          <a:bodyPr>
            <a:normAutofit/>
          </a:bodyPr>
          <a:lstStyle/>
          <a:p>
            <a:r>
              <a:rPr lang="en-GB" dirty="0">
                <a:solidFill>
                  <a:schemeClr val="bg1"/>
                </a:solidFill>
                <a:latin typeface="Arial" panose="020B0604020202020204" pitchFamily="34" charset="0"/>
                <a:cs typeface="Arial" panose="020B0604020202020204" pitchFamily="34" charset="0"/>
              </a:rPr>
              <a:t>B051 – Animated RAMS</a:t>
            </a:r>
            <a:endParaRPr lang="en-GB" dirty="0">
              <a:solidFill>
                <a:schemeClr val="bg1">
                  <a:lumMod val="95000"/>
                </a:schemeClr>
              </a:solidFill>
              <a:latin typeface="Arial" panose="020B0604020202020204" pitchFamily="34" charset="0"/>
              <a:cs typeface="Arial" panose="020B0604020202020204" pitchFamily="34" charset="0"/>
            </a:endParaRPr>
          </a:p>
        </p:txBody>
      </p:sp>
      <p:sp>
        <p:nvSpPr>
          <p:cNvPr id="12" name="Rectangle 11">
            <a:extLst>
              <a:ext uri="{FF2B5EF4-FFF2-40B4-BE49-F238E27FC236}">
                <a16:creationId xmlns:a16="http://schemas.microsoft.com/office/drawing/2014/main" id="{33B81349-3A7E-4A66-9ED9-66E6F8E29C4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29183" y="2454901"/>
            <a:ext cx="3441163" cy="4080255"/>
          </a:xfrm>
          <a:prstGeom prst="rect">
            <a:avLst/>
          </a:prstGeom>
          <a:solidFill>
            <a:srgbClr val="7F7F7F">
              <a:alpha val="20000"/>
            </a:srgb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sp>
        <p:nvSpPr>
          <p:cNvPr id="14" name="Rectangle 13">
            <a:extLst>
              <a:ext uri="{FF2B5EF4-FFF2-40B4-BE49-F238E27FC236}">
                <a16:creationId xmlns:a16="http://schemas.microsoft.com/office/drawing/2014/main" id="{4A37A7FF-19A5-40D8-8D0C-E780CBD330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941468" y="2454900"/>
            <a:ext cx="3441163" cy="4080255"/>
          </a:xfrm>
          <a:prstGeom prst="rect">
            <a:avLst/>
          </a:prstGeom>
          <a:solidFill>
            <a:srgbClr val="7F7F7F">
              <a:alpha val="20000"/>
            </a:srgb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sp>
        <p:nvSpPr>
          <p:cNvPr id="16" name="Rectangle 15">
            <a:extLst>
              <a:ext uri="{FF2B5EF4-FFF2-40B4-BE49-F238E27FC236}">
                <a16:creationId xmlns:a16="http://schemas.microsoft.com/office/drawing/2014/main" id="{73ED6512-6858-4552-B699-9A97FE9A4EA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56975" y="321732"/>
            <a:ext cx="4313293" cy="6214534"/>
          </a:xfrm>
          <a:prstGeom prst="rect">
            <a:avLst/>
          </a:prstGeom>
          <a:solidFill>
            <a:srgbClr val="5959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3" name="Content Placeholder 2"/>
          <p:cNvSpPr>
            <a:spLocks noGrp="1"/>
          </p:cNvSpPr>
          <p:nvPr>
            <p:ph idx="1"/>
          </p:nvPr>
        </p:nvSpPr>
        <p:spPr>
          <a:xfrm>
            <a:off x="7956057" y="762983"/>
            <a:ext cx="3515128" cy="5330923"/>
          </a:xfrm>
        </p:spPr>
        <p:txBody>
          <a:bodyPr anchor="ctr">
            <a:normAutofit fontScale="77500" lnSpcReduction="20000"/>
          </a:bodyPr>
          <a:lstStyle/>
          <a:p>
            <a:pPr marL="0" indent="0">
              <a:lnSpc>
                <a:spcPct val="120000"/>
              </a:lnSpc>
              <a:spcBef>
                <a:spcPts val="0"/>
              </a:spcBef>
              <a:spcAft>
                <a:spcPts val="600"/>
              </a:spcAft>
              <a:buNone/>
            </a:pPr>
            <a:r>
              <a:rPr lang="en-GB" sz="2300" dirty="0">
                <a:solidFill>
                  <a:srgbClr val="FFFFFF"/>
                </a:solidFill>
                <a:latin typeface="Arial" panose="020B0604020202020204" pitchFamily="34" charset="0"/>
                <a:cs typeface="Arial" panose="020B0604020202020204" pitchFamily="34" charset="0"/>
              </a:rPr>
              <a:t>In October 2016, when the Blue Star was awarded, </a:t>
            </a:r>
            <a:r>
              <a:rPr lang="en-GB" sz="2300" dirty="0">
                <a:solidFill>
                  <a:schemeClr val="bg1">
                    <a:lumMod val="95000"/>
                  </a:schemeClr>
                </a:solidFill>
                <a:latin typeface="Arial" panose="020B0604020202020204" pitchFamily="34" charset="0"/>
                <a:cs typeface="Arial" panose="020B0604020202020204" pitchFamily="34" charset="0"/>
              </a:rPr>
              <a:t>animated RAMS were being developed;</a:t>
            </a:r>
          </a:p>
          <a:p>
            <a:pPr>
              <a:lnSpc>
                <a:spcPct val="120000"/>
              </a:lnSpc>
              <a:spcBef>
                <a:spcPts val="0"/>
              </a:spcBef>
              <a:spcAft>
                <a:spcPts val="600"/>
              </a:spcAft>
            </a:pPr>
            <a:r>
              <a:rPr lang="en-GB" sz="2300" dirty="0">
                <a:solidFill>
                  <a:schemeClr val="bg1">
                    <a:lumMod val="95000"/>
                  </a:schemeClr>
                </a:solidFill>
                <a:latin typeface="Arial" panose="020B0604020202020204" pitchFamily="34" charset="0"/>
                <a:cs typeface="Arial" panose="020B0604020202020204" pitchFamily="34" charset="0"/>
              </a:rPr>
              <a:t>To show the workforce how activities should be carried out safely what equipment should be used, how the work area should be set up, and where operatives should stand etc. </a:t>
            </a:r>
          </a:p>
          <a:p>
            <a:pPr>
              <a:lnSpc>
                <a:spcPct val="120000"/>
              </a:lnSpc>
              <a:spcBef>
                <a:spcPts val="0"/>
              </a:spcBef>
              <a:spcAft>
                <a:spcPts val="1200"/>
              </a:spcAft>
            </a:pPr>
            <a:r>
              <a:rPr lang="en-GB" sz="2300" dirty="0">
                <a:solidFill>
                  <a:schemeClr val="bg1">
                    <a:lumMod val="95000"/>
                  </a:schemeClr>
                </a:solidFill>
                <a:latin typeface="Arial" panose="020B0604020202020204" pitchFamily="34" charset="0"/>
                <a:cs typeface="Arial" panose="020B0604020202020204" pitchFamily="34" charset="0"/>
              </a:rPr>
              <a:t>This is particularly useful for briefing to workers who’s 1st language is not English, as it helps to overcome language barriers.</a:t>
            </a:r>
          </a:p>
        </p:txBody>
      </p:sp>
      <p:pic>
        <p:nvPicPr>
          <p:cNvPr id="6" name="Picture 5">
            <a:extLst>
              <a:ext uri="{FF2B5EF4-FFF2-40B4-BE49-F238E27FC236}">
                <a16:creationId xmlns:a16="http://schemas.microsoft.com/office/drawing/2014/main" id="{391E46D2-2753-44B9-AFAB-DAE63510D57C}"/>
              </a:ext>
            </a:extLst>
          </p:cNvPr>
          <p:cNvPicPr>
            <a:picLocks noChangeAspect="1"/>
          </p:cNvPicPr>
          <p:nvPr/>
        </p:nvPicPr>
        <p:blipFill>
          <a:blip r:embed="rId2"/>
          <a:stretch>
            <a:fillRect/>
          </a:stretch>
        </p:blipFill>
        <p:spPr>
          <a:xfrm>
            <a:off x="321718" y="2454899"/>
            <a:ext cx="3469552" cy="1980000"/>
          </a:xfrm>
          <a:prstGeom prst="rect">
            <a:avLst/>
          </a:prstGeom>
        </p:spPr>
      </p:pic>
      <p:pic>
        <p:nvPicPr>
          <p:cNvPr id="7" name="Picture 6">
            <a:extLst>
              <a:ext uri="{FF2B5EF4-FFF2-40B4-BE49-F238E27FC236}">
                <a16:creationId xmlns:a16="http://schemas.microsoft.com/office/drawing/2014/main" id="{9CB59DCB-7276-4DC5-9457-65AE1CEB9512}"/>
              </a:ext>
            </a:extLst>
          </p:cNvPr>
          <p:cNvPicPr>
            <a:picLocks noChangeAspect="1"/>
          </p:cNvPicPr>
          <p:nvPr/>
        </p:nvPicPr>
        <p:blipFill>
          <a:blip r:embed="rId3"/>
          <a:stretch>
            <a:fillRect/>
          </a:stretch>
        </p:blipFill>
        <p:spPr>
          <a:xfrm>
            <a:off x="3943779" y="4434898"/>
            <a:ext cx="3440142" cy="2016000"/>
          </a:xfrm>
          <a:prstGeom prst="rect">
            <a:avLst/>
          </a:prstGeom>
        </p:spPr>
      </p:pic>
    </p:spTree>
    <p:extLst>
      <p:ext uri="{BB962C8B-B14F-4D97-AF65-F5344CB8AC3E}">
        <p14:creationId xmlns:p14="http://schemas.microsoft.com/office/powerpoint/2010/main" val="5163089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4038CB10-1F5C-4D54-9DF7-12586DE5B00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27546" y="321732"/>
            <a:ext cx="7058307" cy="1964266"/>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itle 1"/>
          <p:cNvSpPr>
            <a:spLocks noGrp="1"/>
          </p:cNvSpPr>
          <p:nvPr>
            <p:ph type="title"/>
          </p:nvPr>
        </p:nvSpPr>
        <p:spPr>
          <a:xfrm>
            <a:off x="524256" y="491260"/>
            <a:ext cx="6594189" cy="1625210"/>
          </a:xfrm>
        </p:spPr>
        <p:txBody>
          <a:bodyPr>
            <a:normAutofit/>
          </a:bodyPr>
          <a:lstStyle/>
          <a:p>
            <a:r>
              <a:rPr lang="en-GB" dirty="0">
                <a:solidFill>
                  <a:schemeClr val="bg1"/>
                </a:solidFill>
                <a:latin typeface="Arial" panose="020B0604020202020204" pitchFamily="34" charset="0"/>
                <a:cs typeface="Arial" panose="020B0604020202020204" pitchFamily="34" charset="0"/>
              </a:rPr>
              <a:t>B057 – Service avoidance</a:t>
            </a:r>
            <a:r>
              <a:rPr lang="en-GB" dirty="0">
                <a:solidFill>
                  <a:schemeClr val="bg1">
                    <a:lumMod val="95000"/>
                  </a:schemeClr>
                </a:solidFill>
                <a:latin typeface="Arial" panose="020B0604020202020204" pitchFamily="34" charset="0"/>
                <a:cs typeface="Arial" panose="020B0604020202020204" pitchFamily="34" charset="0"/>
              </a:rPr>
              <a:t> </a:t>
            </a:r>
          </a:p>
        </p:txBody>
      </p:sp>
      <p:sp>
        <p:nvSpPr>
          <p:cNvPr id="12" name="Rectangle 11">
            <a:extLst>
              <a:ext uri="{FF2B5EF4-FFF2-40B4-BE49-F238E27FC236}">
                <a16:creationId xmlns:a16="http://schemas.microsoft.com/office/drawing/2014/main" id="{33B81349-3A7E-4A66-9ED9-66E6F8E29C4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29183" y="2454901"/>
            <a:ext cx="3441163" cy="4080255"/>
          </a:xfrm>
          <a:prstGeom prst="rect">
            <a:avLst/>
          </a:prstGeom>
          <a:solidFill>
            <a:srgbClr val="7F7F7F">
              <a:alpha val="20000"/>
            </a:srgb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sp>
        <p:nvSpPr>
          <p:cNvPr id="14" name="Rectangle 13">
            <a:extLst>
              <a:ext uri="{FF2B5EF4-FFF2-40B4-BE49-F238E27FC236}">
                <a16:creationId xmlns:a16="http://schemas.microsoft.com/office/drawing/2014/main" id="{4A37A7FF-19A5-40D8-8D0C-E780CBD330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941468" y="2454900"/>
            <a:ext cx="3441163" cy="4080255"/>
          </a:xfrm>
          <a:prstGeom prst="rect">
            <a:avLst/>
          </a:prstGeom>
          <a:solidFill>
            <a:srgbClr val="7F7F7F">
              <a:alpha val="20000"/>
            </a:srgb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sp>
        <p:nvSpPr>
          <p:cNvPr id="16" name="Rectangle 15">
            <a:extLst>
              <a:ext uri="{FF2B5EF4-FFF2-40B4-BE49-F238E27FC236}">
                <a16:creationId xmlns:a16="http://schemas.microsoft.com/office/drawing/2014/main" id="{73ED6512-6858-4552-B699-9A97FE9A4EA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56975" y="321732"/>
            <a:ext cx="4313293" cy="6214534"/>
          </a:xfrm>
          <a:prstGeom prst="rect">
            <a:avLst/>
          </a:prstGeom>
          <a:solidFill>
            <a:srgbClr val="5959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3" name="Content Placeholder 2"/>
          <p:cNvSpPr>
            <a:spLocks noGrp="1"/>
          </p:cNvSpPr>
          <p:nvPr>
            <p:ph idx="1"/>
          </p:nvPr>
        </p:nvSpPr>
        <p:spPr>
          <a:xfrm>
            <a:off x="7956057" y="762983"/>
            <a:ext cx="3515128" cy="5330923"/>
          </a:xfrm>
        </p:spPr>
        <p:txBody>
          <a:bodyPr anchor="ctr">
            <a:normAutofit fontScale="62500" lnSpcReduction="20000"/>
          </a:bodyPr>
          <a:lstStyle/>
          <a:p>
            <a:pPr marL="0" indent="0">
              <a:lnSpc>
                <a:spcPct val="120000"/>
              </a:lnSpc>
              <a:spcBef>
                <a:spcPts val="0"/>
              </a:spcBef>
              <a:spcAft>
                <a:spcPts val="1200"/>
              </a:spcAft>
              <a:buNone/>
            </a:pPr>
            <a:r>
              <a:rPr lang="en-GB" dirty="0">
                <a:solidFill>
                  <a:schemeClr val="bg1">
                    <a:lumMod val="95000"/>
                  </a:schemeClr>
                </a:solidFill>
                <a:latin typeface="Arial" panose="020B0604020202020204" pitchFamily="34" charset="0"/>
                <a:cs typeface="Arial" panose="020B0604020202020204" pitchFamily="34" charset="0"/>
              </a:rPr>
              <a:t>Service avoidance – </a:t>
            </a:r>
          </a:p>
          <a:p>
            <a:pPr>
              <a:lnSpc>
                <a:spcPct val="120000"/>
              </a:lnSpc>
              <a:spcBef>
                <a:spcPts val="0"/>
              </a:spcBef>
              <a:spcAft>
                <a:spcPts val="1200"/>
              </a:spcAft>
            </a:pPr>
            <a:r>
              <a:rPr lang="en-GB" dirty="0">
                <a:solidFill>
                  <a:schemeClr val="bg1">
                    <a:lumMod val="95000"/>
                  </a:schemeClr>
                </a:solidFill>
                <a:latin typeface="Arial" panose="020B0604020202020204" pitchFamily="34" charset="0"/>
                <a:cs typeface="Arial" panose="020B0604020202020204" pitchFamily="34" charset="0"/>
              </a:rPr>
              <a:t>During initial phase, 208 uncharted services were found in the ground, 64 had been live, pot ended and redundant, left by previous schemes. </a:t>
            </a:r>
          </a:p>
          <a:p>
            <a:pPr>
              <a:lnSpc>
                <a:spcPct val="120000"/>
              </a:lnSpc>
              <a:spcBef>
                <a:spcPts val="0"/>
              </a:spcBef>
              <a:spcAft>
                <a:spcPts val="1200"/>
              </a:spcAft>
            </a:pPr>
            <a:r>
              <a:rPr lang="en-GB" dirty="0">
                <a:solidFill>
                  <a:schemeClr val="bg1">
                    <a:lumMod val="95000"/>
                  </a:schemeClr>
                </a:solidFill>
                <a:latin typeface="Arial" panose="020B0604020202020204" pitchFamily="34" charset="0"/>
                <a:cs typeface="Arial" panose="020B0604020202020204" pitchFamily="34" charset="0"/>
              </a:rPr>
              <a:t>A red and green permit system was introduced, requiring a 3 person sign off. </a:t>
            </a:r>
          </a:p>
          <a:p>
            <a:pPr>
              <a:lnSpc>
                <a:spcPct val="120000"/>
              </a:lnSpc>
              <a:spcBef>
                <a:spcPts val="0"/>
              </a:spcBef>
              <a:spcAft>
                <a:spcPts val="1200"/>
              </a:spcAft>
            </a:pPr>
            <a:r>
              <a:rPr lang="en-GB" dirty="0">
                <a:solidFill>
                  <a:schemeClr val="bg1">
                    <a:lumMod val="95000"/>
                  </a:schemeClr>
                </a:solidFill>
                <a:latin typeface="Arial" panose="020B0604020202020204" pitchFamily="34" charset="0"/>
                <a:cs typeface="Arial" panose="020B0604020202020204" pitchFamily="34" charset="0"/>
              </a:rPr>
              <a:t>GPR scans were mandatory, and results overlaid onto auto cad drawings, and Vac Excavator has been used.</a:t>
            </a:r>
          </a:p>
        </p:txBody>
      </p:sp>
      <p:pic>
        <p:nvPicPr>
          <p:cNvPr id="6" name="Picture 5">
            <a:extLst>
              <a:ext uri="{FF2B5EF4-FFF2-40B4-BE49-F238E27FC236}">
                <a16:creationId xmlns:a16="http://schemas.microsoft.com/office/drawing/2014/main" id="{31D8A63E-A7A1-4446-B631-06AB947D54FB}"/>
              </a:ext>
            </a:extLst>
          </p:cNvPr>
          <p:cNvPicPr>
            <a:picLocks noChangeAspect="1"/>
          </p:cNvPicPr>
          <p:nvPr/>
        </p:nvPicPr>
        <p:blipFill>
          <a:blip r:embed="rId2"/>
          <a:stretch>
            <a:fillRect/>
          </a:stretch>
        </p:blipFill>
        <p:spPr>
          <a:xfrm>
            <a:off x="329188" y="2454900"/>
            <a:ext cx="3461364" cy="2592000"/>
          </a:xfrm>
          <a:prstGeom prst="rect">
            <a:avLst/>
          </a:prstGeom>
        </p:spPr>
      </p:pic>
      <p:pic>
        <p:nvPicPr>
          <p:cNvPr id="9" name="Picture 8">
            <a:extLst>
              <a:ext uri="{FF2B5EF4-FFF2-40B4-BE49-F238E27FC236}">
                <a16:creationId xmlns:a16="http://schemas.microsoft.com/office/drawing/2014/main" id="{69D74BE8-ADEC-4C2C-B0FE-0D5B0A66B415}"/>
              </a:ext>
            </a:extLst>
          </p:cNvPr>
          <p:cNvPicPr>
            <a:picLocks noChangeAspect="1"/>
          </p:cNvPicPr>
          <p:nvPr/>
        </p:nvPicPr>
        <p:blipFill>
          <a:blip r:embed="rId3"/>
          <a:stretch>
            <a:fillRect/>
          </a:stretch>
        </p:blipFill>
        <p:spPr>
          <a:xfrm>
            <a:off x="3921262" y="2454899"/>
            <a:ext cx="3474865" cy="2592000"/>
          </a:xfrm>
          <a:prstGeom prst="rect">
            <a:avLst/>
          </a:prstGeom>
        </p:spPr>
      </p:pic>
    </p:spTree>
    <p:extLst>
      <p:ext uri="{BB962C8B-B14F-4D97-AF65-F5344CB8AC3E}">
        <p14:creationId xmlns:p14="http://schemas.microsoft.com/office/powerpoint/2010/main" val="4672877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4038CB10-1F5C-4D54-9DF7-12586DE5B00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27546" y="321732"/>
            <a:ext cx="7058307" cy="1964266"/>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itle 1"/>
          <p:cNvSpPr>
            <a:spLocks noGrp="1"/>
          </p:cNvSpPr>
          <p:nvPr>
            <p:ph type="title"/>
          </p:nvPr>
        </p:nvSpPr>
        <p:spPr>
          <a:xfrm>
            <a:off x="524256" y="491260"/>
            <a:ext cx="6594189" cy="1625210"/>
          </a:xfrm>
        </p:spPr>
        <p:txBody>
          <a:bodyPr>
            <a:normAutofit/>
          </a:bodyPr>
          <a:lstStyle/>
          <a:p>
            <a:r>
              <a:rPr lang="en-GB" dirty="0">
                <a:solidFill>
                  <a:schemeClr val="bg1"/>
                </a:solidFill>
                <a:latin typeface="Arial" panose="020B0604020202020204" pitchFamily="34" charset="0"/>
                <a:cs typeface="Arial" panose="020B0604020202020204" pitchFamily="34" charset="0"/>
              </a:rPr>
              <a:t>B068 – Service avoidance</a:t>
            </a:r>
            <a:endParaRPr lang="en-GB" dirty="0">
              <a:solidFill>
                <a:schemeClr val="bg1">
                  <a:lumMod val="95000"/>
                </a:schemeClr>
              </a:solidFill>
              <a:latin typeface="Arial" panose="020B0604020202020204" pitchFamily="34" charset="0"/>
              <a:cs typeface="Arial" panose="020B0604020202020204" pitchFamily="34" charset="0"/>
            </a:endParaRPr>
          </a:p>
        </p:txBody>
      </p:sp>
      <p:sp>
        <p:nvSpPr>
          <p:cNvPr id="12" name="Rectangle 11">
            <a:extLst>
              <a:ext uri="{FF2B5EF4-FFF2-40B4-BE49-F238E27FC236}">
                <a16:creationId xmlns:a16="http://schemas.microsoft.com/office/drawing/2014/main" id="{33B81349-3A7E-4A66-9ED9-66E6F8E29C4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29183" y="2454901"/>
            <a:ext cx="3441163" cy="4080255"/>
          </a:xfrm>
          <a:prstGeom prst="rect">
            <a:avLst/>
          </a:prstGeom>
          <a:solidFill>
            <a:srgbClr val="7F7F7F">
              <a:alpha val="20000"/>
            </a:srgb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sp>
        <p:nvSpPr>
          <p:cNvPr id="14" name="Rectangle 13">
            <a:extLst>
              <a:ext uri="{FF2B5EF4-FFF2-40B4-BE49-F238E27FC236}">
                <a16:creationId xmlns:a16="http://schemas.microsoft.com/office/drawing/2014/main" id="{4A37A7FF-19A5-40D8-8D0C-E780CBD330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941468" y="2454900"/>
            <a:ext cx="3441163" cy="4080255"/>
          </a:xfrm>
          <a:prstGeom prst="rect">
            <a:avLst/>
          </a:prstGeom>
          <a:solidFill>
            <a:srgbClr val="7F7F7F">
              <a:alpha val="20000"/>
            </a:srgb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sp>
        <p:nvSpPr>
          <p:cNvPr id="16" name="Rectangle 15">
            <a:extLst>
              <a:ext uri="{FF2B5EF4-FFF2-40B4-BE49-F238E27FC236}">
                <a16:creationId xmlns:a16="http://schemas.microsoft.com/office/drawing/2014/main" id="{73ED6512-6858-4552-B699-9A97FE9A4EA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56975" y="321732"/>
            <a:ext cx="4313293" cy="6214534"/>
          </a:xfrm>
          <a:prstGeom prst="rect">
            <a:avLst/>
          </a:prstGeom>
          <a:solidFill>
            <a:srgbClr val="5959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3" name="Content Placeholder 2"/>
          <p:cNvSpPr>
            <a:spLocks noGrp="1"/>
          </p:cNvSpPr>
          <p:nvPr>
            <p:ph idx="1"/>
          </p:nvPr>
        </p:nvSpPr>
        <p:spPr>
          <a:xfrm>
            <a:off x="7956057" y="762983"/>
            <a:ext cx="3515128" cy="5330923"/>
          </a:xfrm>
        </p:spPr>
        <p:txBody>
          <a:bodyPr anchor="ctr">
            <a:normAutofit fontScale="62500" lnSpcReduction="20000"/>
          </a:bodyPr>
          <a:lstStyle/>
          <a:p>
            <a:pPr marL="0" indent="0">
              <a:lnSpc>
                <a:spcPct val="120000"/>
              </a:lnSpc>
              <a:spcBef>
                <a:spcPts val="0"/>
              </a:spcBef>
              <a:spcAft>
                <a:spcPts val="1200"/>
              </a:spcAft>
              <a:buNone/>
            </a:pPr>
            <a:r>
              <a:rPr lang="en-GB" dirty="0">
                <a:solidFill>
                  <a:schemeClr val="bg1">
                    <a:lumMod val="95000"/>
                  </a:schemeClr>
                </a:solidFill>
                <a:latin typeface="Arial" panose="020B0604020202020204" pitchFamily="34" charset="0"/>
                <a:cs typeface="Arial" panose="020B0604020202020204" pitchFamily="34" charset="0"/>
              </a:rPr>
              <a:t>Service avoidance - </a:t>
            </a:r>
          </a:p>
          <a:p>
            <a:pPr>
              <a:lnSpc>
                <a:spcPct val="120000"/>
              </a:lnSpc>
              <a:spcBef>
                <a:spcPts val="0"/>
              </a:spcBef>
              <a:spcAft>
                <a:spcPts val="1200"/>
              </a:spcAft>
            </a:pPr>
            <a:r>
              <a:rPr lang="en-GB" dirty="0">
                <a:solidFill>
                  <a:schemeClr val="bg1">
                    <a:lumMod val="95000"/>
                  </a:schemeClr>
                </a:solidFill>
                <a:latin typeface="Arial" panose="020B0604020202020204" pitchFamily="34" charset="0"/>
                <a:cs typeface="Arial" panose="020B0604020202020204" pitchFamily="34" charset="0"/>
              </a:rPr>
              <a:t>Planning and preparation, including: </a:t>
            </a:r>
          </a:p>
          <a:p>
            <a:pPr>
              <a:lnSpc>
                <a:spcPct val="120000"/>
              </a:lnSpc>
              <a:spcBef>
                <a:spcPts val="0"/>
              </a:spcBef>
              <a:spcAft>
                <a:spcPts val="1200"/>
              </a:spcAft>
            </a:pPr>
            <a:r>
              <a:rPr lang="en-GB" dirty="0">
                <a:solidFill>
                  <a:schemeClr val="bg1">
                    <a:lumMod val="95000"/>
                  </a:schemeClr>
                </a:solidFill>
                <a:latin typeface="Arial" panose="020B0604020202020204" pitchFamily="34" charset="0"/>
                <a:cs typeface="Arial" panose="020B0604020202020204" pitchFamily="34" charset="0"/>
              </a:rPr>
              <a:t>Review of C2s to ensure, as far as possible, no companies likely to have assets in the area have been missed, </a:t>
            </a:r>
          </a:p>
          <a:p>
            <a:pPr>
              <a:lnSpc>
                <a:spcPct val="120000"/>
              </a:lnSpc>
              <a:spcBef>
                <a:spcPts val="0"/>
              </a:spcBef>
              <a:spcAft>
                <a:spcPts val="1200"/>
              </a:spcAft>
            </a:pPr>
            <a:r>
              <a:rPr lang="en-GB" dirty="0">
                <a:solidFill>
                  <a:schemeClr val="bg1">
                    <a:lumMod val="95000"/>
                  </a:schemeClr>
                </a:solidFill>
                <a:latin typeface="Arial" panose="020B0604020202020204" pitchFamily="34" charset="0"/>
                <a:cs typeface="Arial" panose="020B0604020202020204" pitchFamily="34" charset="0"/>
              </a:rPr>
              <a:t>Meet with Utility companies, </a:t>
            </a:r>
          </a:p>
          <a:p>
            <a:pPr>
              <a:lnSpc>
                <a:spcPct val="120000"/>
              </a:lnSpc>
              <a:spcBef>
                <a:spcPts val="0"/>
              </a:spcBef>
              <a:spcAft>
                <a:spcPts val="1200"/>
              </a:spcAft>
            </a:pPr>
            <a:r>
              <a:rPr lang="en-GB" dirty="0">
                <a:solidFill>
                  <a:schemeClr val="bg1">
                    <a:lumMod val="95000"/>
                  </a:schemeClr>
                </a:solidFill>
                <a:latin typeface="Arial" panose="020B0604020202020204" pitchFamily="34" charset="0"/>
                <a:cs typeface="Arial" panose="020B0604020202020204" pitchFamily="34" charset="0"/>
              </a:rPr>
              <a:t>Produce and maintain Utility Top 10 issues log, </a:t>
            </a:r>
          </a:p>
          <a:p>
            <a:pPr>
              <a:lnSpc>
                <a:spcPct val="120000"/>
              </a:lnSpc>
              <a:spcBef>
                <a:spcPts val="0"/>
              </a:spcBef>
              <a:spcAft>
                <a:spcPts val="1200"/>
              </a:spcAft>
            </a:pPr>
            <a:r>
              <a:rPr lang="en-GB" dirty="0">
                <a:solidFill>
                  <a:schemeClr val="bg1">
                    <a:lumMod val="95000"/>
                  </a:schemeClr>
                </a:solidFill>
                <a:latin typeface="Arial" panose="020B0604020202020204" pitchFamily="34" charset="0"/>
                <a:cs typeface="Arial" panose="020B0604020202020204" pitchFamily="34" charset="0"/>
              </a:rPr>
              <a:t>Log and track utility payments, </a:t>
            </a:r>
          </a:p>
          <a:p>
            <a:pPr>
              <a:lnSpc>
                <a:spcPct val="120000"/>
              </a:lnSpc>
              <a:spcBef>
                <a:spcPts val="0"/>
              </a:spcBef>
              <a:spcAft>
                <a:spcPts val="1200"/>
              </a:spcAft>
            </a:pPr>
            <a:r>
              <a:rPr lang="en-GB" dirty="0">
                <a:solidFill>
                  <a:schemeClr val="bg1">
                    <a:lumMod val="95000"/>
                  </a:schemeClr>
                </a:solidFill>
                <a:latin typeface="Arial" panose="020B0604020202020204" pitchFamily="34" charset="0"/>
                <a:cs typeface="Arial" panose="020B0604020202020204" pitchFamily="34" charset="0"/>
              </a:rPr>
              <a:t>Survey of all overhead services </a:t>
            </a:r>
          </a:p>
        </p:txBody>
      </p:sp>
      <p:sp>
        <p:nvSpPr>
          <p:cNvPr id="11" name="Rectangle 10">
            <a:extLst>
              <a:ext uri="{FF2B5EF4-FFF2-40B4-BE49-F238E27FC236}">
                <a16:creationId xmlns:a16="http://schemas.microsoft.com/office/drawing/2014/main" id="{B9B54DA0-8E4D-42B0-B94C-7916619A319D}"/>
              </a:ext>
            </a:extLst>
          </p:cNvPr>
          <p:cNvSpPr/>
          <p:nvPr/>
        </p:nvSpPr>
        <p:spPr>
          <a:xfrm>
            <a:off x="2173446" y="3948949"/>
            <a:ext cx="3361700" cy="369332"/>
          </a:xfrm>
          <a:prstGeom prst="rect">
            <a:avLst/>
          </a:prstGeom>
        </p:spPr>
        <p:txBody>
          <a:bodyPr wrap="square">
            <a:spAutoFit/>
          </a:bodyPr>
          <a:lstStyle/>
          <a:p>
            <a:pPr algn="ctr"/>
            <a:r>
              <a:rPr lang="en-GB" dirty="0">
                <a:latin typeface="Arial" panose="020B0604020202020204" pitchFamily="34" charset="0"/>
                <a:ea typeface="Times New Roman" panose="02020603050405020304" pitchFamily="18" charset="0"/>
              </a:rPr>
              <a:t>No photos available </a:t>
            </a:r>
            <a:endParaRPr lang="en-GB" dirty="0"/>
          </a:p>
        </p:txBody>
      </p:sp>
    </p:spTree>
    <p:extLst>
      <p:ext uri="{BB962C8B-B14F-4D97-AF65-F5344CB8AC3E}">
        <p14:creationId xmlns:p14="http://schemas.microsoft.com/office/powerpoint/2010/main" val="133238965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4038CB10-1F5C-4D54-9DF7-12586DE5B00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27546" y="321732"/>
            <a:ext cx="7058307" cy="1964266"/>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itle 1"/>
          <p:cNvSpPr>
            <a:spLocks noGrp="1"/>
          </p:cNvSpPr>
          <p:nvPr>
            <p:ph type="title"/>
          </p:nvPr>
        </p:nvSpPr>
        <p:spPr>
          <a:xfrm>
            <a:off x="524256" y="491260"/>
            <a:ext cx="6594189" cy="1625210"/>
          </a:xfrm>
        </p:spPr>
        <p:txBody>
          <a:bodyPr>
            <a:normAutofit/>
          </a:bodyPr>
          <a:lstStyle/>
          <a:p>
            <a:r>
              <a:rPr lang="en-GB" dirty="0">
                <a:solidFill>
                  <a:schemeClr val="bg1"/>
                </a:solidFill>
                <a:latin typeface="Arial" panose="020B0604020202020204" pitchFamily="34" charset="0"/>
                <a:cs typeface="Arial" panose="020B0604020202020204" pitchFamily="34" charset="0"/>
              </a:rPr>
              <a:t>B069 – Over height protection</a:t>
            </a:r>
            <a:endParaRPr lang="en-GB" dirty="0">
              <a:solidFill>
                <a:schemeClr val="bg1">
                  <a:lumMod val="95000"/>
                </a:schemeClr>
              </a:solidFill>
              <a:latin typeface="Arial" panose="020B0604020202020204" pitchFamily="34" charset="0"/>
              <a:cs typeface="Arial" panose="020B0604020202020204" pitchFamily="34" charset="0"/>
            </a:endParaRPr>
          </a:p>
        </p:txBody>
      </p:sp>
      <p:sp>
        <p:nvSpPr>
          <p:cNvPr id="12" name="Rectangle 11">
            <a:extLst>
              <a:ext uri="{FF2B5EF4-FFF2-40B4-BE49-F238E27FC236}">
                <a16:creationId xmlns:a16="http://schemas.microsoft.com/office/drawing/2014/main" id="{33B81349-3A7E-4A66-9ED9-66E6F8E29C4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29183" y="2454901"/>
            <a:ext cx="3441163" cy="4080255"/>
          </a:xfrm>
          <a:prstGeom prst="rect">
            <a:avLst/>
          </a:prstGeom>
          <a:solidFill>
            <a:srgbClr val="7F7F7F">
              <a:alpha val="20000"/>
            </a:srgb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sp>
        <p:nvSpPr>
          <p:cNvPr id="14" name="Rectangle 13">
            <a:extLst>
              <a:ext uri="{FF2B5EF4-FFF2-40B4-BE49-F238E27FC236}">
                <a16:creationId xmlns:a16="http://schemas.microsoft.com/office/drawing/2014/main" id="{4A37A7FF-19A5-40D8-8D0C-E780CBD330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941468" y="2454900"/>
            <a:ext cx="3441163" cy="4080255"/>
          </a:xfrm>
          <a:prstGeom prst="rect">
            <a:avLst/>
          </a:prstGeom>
          <a:solidFill>
            <a:srgbClr val="7F7F7F">
              <a:alpha val="20000"/>
            </a:srgb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sp>
        <p:nvSpPr>
          <p:cNvPr id="16" name="Rectangle 15">
            <a:extLst>
              <a:ext uri="{FF2B5EF4-FFF2-40B4-BE49-F238E27FC236}">
                <a16:creationId xmlns:a16="http://schemas.microsoft.com/office/drawing/2014/main" id="{73ED6512-6858-4552-B699-9A97FE9A4EA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56975" y="321732"/>
            <a:ext cx="4313293" cy="6214534"/>
          </a:xfrm>
          <a:prstGeom prst="rect">
            <a:avLst/>
          </a:prstGeom>
          <a:solidFill>
            <a:srgbClr val="5959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3" name="Content Placeholder 2"/>
          <p:cNvSpPr>
            <a:spLocks noGrp="1"/>
          </p:cNvSpPr>
          <p:nvPr>
            <p:ph idx="1"/>
          </p:nvPr>
        </p:nvSpPr>
        <p:spPr>
          <a:xfrm>
            <a:off x="7956057" y="762983"/>
            <a:ext cx="3515128" cy="5330923"/>
          </a:xfrm>
        </p:spPr>
        <p:txBody>
          <a:bodyPr anchor="ctr">
            <a:normAutofit fontScale="70000" lnSpcReduction="20000"/>
          </a:bodyPr>
          <a:lstStyle/>
          <a:p>
            <a:pPr marL="0" indent="0">
              <a:lnSpc>
                <a:spcPct val="120000"/>
              </a:lnSpc>
              <a:spcBef>
                <a:spcPts val="0"/>
              </a:spcBef>
              <a:spcAft>
                <a:spcPts val="1200"/>
              </a:spcAft>
              <a:buNone/>
            </a:pPr>
            <a:r>
              <a:rPr lang="en-GB" dirty="0">
                <a:solidFill>
                  <a:schemeClr val="bg1">
                    <a:lumMod val="95000"/>
                  </a:schemeClr>
                </a:solidFill>
                <a:latin typeface="Arial" panose="020B0604020202020204" pitchFamily="34" charset="0"/>
                <a:cs typeface="Arial" panose="020B0604020202020204" pitchFamily="34" charset="0"/>
              </a:rPr>
              <a:t>Over height protection –</a:t>
            </a:r>
          </a:p>
          <a:p>
            <a:pPr>
              <a:lnSpc>
                <a:spcPct val="120000"/>
              </a:lnSpc>
              <a:spcBef>
                <a:spcPts val="0"/>
              </a:spcBef>
              <a:spcAft>
                <a:spcPts val="1200"/>
              </a:spcAft>
            </a:pPr>
            <a:r>
              <a:rPr lang="en-GB" dirty="0">
                <a:solidFill>
                  <a:schemeClr val="bg1">
                    <a:lumMod val="95000"/>
                  </a:schemeClr>
                </a:solidFill>
                <a:latin typeface="Arial" panose="020B0604020202020204" pitchFamily="34" charset="0"/>
                <a:cs typeface="Arial" panose="020B0604020202020204" pitchFamily="34" charset="0"/>
              </a:rPr>
              <a:t>New system used for GS6 overhead protection consists of 2 units fastened to the lightweight GRP poles that emit an electronic beam </a:t>
            </a:r>
          </a:p>
          <a:p>
            <a:pPr>
              <a:lnSpc>
                <a:spcPct val="120000"/>
              </a:lnSpc>
              <a:spcBef>
                <a:spcPts val="0"/>
              </a:spcBef>
              <a:spcAft>
                <a:spcPts val="1200"/>
              </a:spcAft>
            </a:pPr>
            <a:r>
              <a:rPr lang="en-GB" dirty="0">
                <a:solidFill>
                  <a:schemeClr val="bg1">
                    <a:lumMod val="95000"/>
                  </a:schemeClr>
                </a:solidFill>
                <a:latin typeface="Arial" panose="020B0604020202020204" pitchFamily="34" charset="0"/>
                <a:cs typeface="Arial" panose="020B0604020202020204" pitchFamily="34" charset="0"/>
              </a:rPr>
              <a:t>When the beams are broken an Intellicone sounder is activated and the lights on the unit flash to warn the vehicle or plant operator that they are in breach of the height restriction </a:t>
            </a:r>
          </a:p>
        </p:txBody>
      </p:sp>
      <p:pic>
        <p:nvPicPr>
          <p:cNvPr id="5" name="Picture 4">
            <a:extLst>
              <a:ext uri="{FF2B5EF4-FFF2-40B4-BE49-F238E27FC236}">
                <a16:creationId xmlns:a16="http://schemas.microsoft.com/office/drawing/2014/main" id="{BCB02723-4A77-4A07-A890-7A444C14AD79}"/>
              </a:ext>
            </a:extLst>
          </p:cNvPr>
          <p:cNvPicPr>
            <a:picLocks noChangeAspect="1"/>
          </p:cNvPicPr>
          <p:nvPr/>
        </p:nvPicPr>
        <p:blipFill>
          <a:blip r:embed="rId2"/>
          <a:stretch>
            <a:fillRect/>
          </a:stretch>
        </p:blipFill>
        <p:spPr>
          <a:xfrm>
            <a:off x="2287989" y="2454900"/>
            <a:ext cx="3066721" cy="4104000"/>
          </a:xfrm>
          <a:prstGeom prst="rect">
            <a:avLst/>
          </a:prstGeom>
        </p:spPr>
      </p:pic>
    </p:spTree>
    <p:extLst>
      <p:ext uri="{BB962C8B-B14F-4D97-AF65-F5344CB8AC3E}">
        <p14:creationId xmlns:p14="http://schemas.microsoft.com/office/powerpoint/2010/main" val="30257463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404040"/>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FEF085B8-A2C0-4A6F-B663-CCC56F3CD37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324"/>
            <a:ext cx="12192000" cy="6861324"/>
          </a:xfrm>
          <a:prstGeom prst="rect">
            <a:avLst/>
          </a:pr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Freeform 13">
            <a:extLst>
              <a:ext uri="{FF2B5EF4-FFF2-40B4-BE49-F238E27FC236}">
                <a16:creationId xmlns:a16="http://schemas.microsoft.com/office/drawing/2014/main" id="{2658F6D6-96E0-421A-96D6-3DF4040085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1786754" cy="6858000"/>
          </a:xfrm>
          <a:custGeom>
            <a:avLst/>
            <a:gdLst>
              <a:gd name="connsiteX0" fmla="*/ 0 w 11786754"/>
              <a:gd name="connsiteY0" fmla="*/ 0 h 6858000"/>
              <a:gd name="connsiteX1" fmla="*/ 8610600 w 11786754"/>
              <a:gd name="connsiteY1" fmla="*/ 0 h 6858000"/>
              <a:gd name="connsiteX2" fmla="*/ 11786754 w 11786754"/>
              <a:gd name="connsiteY2" fmla="*/ 6858000 h 6858000"/>
              <a:gd name="connsiteX3" fmla="*/ 0 w 11786754"/>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11786754" h="6858000">
                <a:moveTo>
                  <a:pt x="0" y="0"/>
                </a:moveTo>
                <a:lnTo>
                  <a:pt x="8610600" y="0"/>
                </a:lnTo>
                <a:lnTo>
                  <a:pt x="11786754" y="6858000"/>
                </a:lnTo>
                <a:lnTo>
                  <a:pt x="0" y="6858000"/>
                </a:lnTo>
                <a:close/>
              </a:path>
            </a:pathLst>
          </a:cu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Freeform 11">
            <a:extLst>
              <a:ext uri="{FF2B5EF4-FFF2-40B4-BE49-F238E27FC236}">
                <a16:creationId xmlns:a16="http://schemas.microsoft.com/office/drawing/2014/main" id="{3CF62545-93A0-4FD5-9B48-48DCA794CB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581400" cy="6858000"/>
          </a:xfrm>
          <a:custGeom>
            <a:avLst/>
            <a:gdLst>
              <a:gd name="connsiteX0" fmla="*/ 0 w 3581400"/>
              <a:gd name="connsiteY0" fmla="*/ 0 h 6858000"/>
              <a:gd name="connsiteX1" fmla="*/ 405246 w 3581400"/>
              <a:gd name="connsiteY1" fmla="*/ 0 h 6858000"/>
              <a:gd name="connsiteX2" fmla="*/ 3581400 w 3581400"/>
              <a:gd name="connsiteY2" fmla="*/ 6858000 h 6858000"/>
              <a:gd name="connsiteX3" fmla="*/ 0 w 3581400"/>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3581400" h="6858000">
                <a:moveTo>
                  <a:pt x="0" y="0"/>
                </a:moveTo>
                <a:lnTo>
                  <a:pt x="405246" y="0"/>
                </a:lnTo>
                <a:lnTo>
                  <a:pt x="3581400" y="6858000"/>
                </a:lnTo>
                <a:lnTo>
                  <a:pt x="0" y="6858000"/>
                </a:lnTo>
                <a:close/>
              </a:path>
            </a:pathLst>
          </a:cu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 name="Content Placeholder 2">
            <a:extLst>
              <a:ext uri="{FF2B5EF4-FFF2-40B4-BE49-F238E27FC236}">
                <a16:creationId xmlns:a16="http://schemas.microsoft.com/office/drawing/2014/main" id="{41B321EB-4B4B-404F-9944-4576E05697AA}"/>
              </a:ext>
            </a:extLst>
          </p:cNvPr>
          <p:cNvSpPr>
            <a:spLocks noGrp="1"/>
          </p:cNvSpPr>
          <p:nvPr>
            <p:ph idx="1"/>
          </p:nvPr>
        </p:nvSpPr>
        <p:spPr>
          <a:xfrm>
            <a:off x="838199" y="2010833"/>
            <a:ext cx="10515599" cy="4166130"/>
          </a:xfrm>
        </p:spPr>
        <p:txBody>
          <a:bodyPr vert="horz" lIns="91440" tIns="45720" rIns="91440" bIns="45720" rtlCol="0">
            <a:normAutofit/>
          </a:bodyPr>
          <a:lstStyle/>
          <a:p>
            <a:pPr marL="0" indent="0" algn="ctr">
              <a:lnSpc>
                <a:spcPct val="100000"/>
              </a:lnSpc>
              <a:spcAft>
                <a:spcPts val="1800"/>
              </a:spcAft>
              <a:buNone/>
            </a:pPr>
            <a:r>
              <a:rPr lang="en-US" sz="9600" dirty="0">
                <a:latin typeface="Arial" panose="020B0604020202020204" pitchFamily="34" charset="0"/>
                <a:cs typeface="Arial" panose="020B0604020202020204" pitchFamily="34" charset="0"/>
              </a:rPr>
              <a:t>Overhead and buried services </a:t>
            </a:r>
          </a:p>
        </p:txBody>
      </p:sp>
      <p:sp>
        <p:nvSpPr>
          <p:cNvPr id="4" name="Content Placeholder 2">
            <a:extLst>
              <a:ext uri="{FF2B5EF4-FFF2-40B4-BE49-F238E27FC236}">
                <a16:creationId xmlns:a16="http://schemas.microsoft.com/office/drawing/2014/main" id="{E765E764-67E2-44D6-B9AE-A238CD746263}"/>
              </a:ext>
            </a:extLst>
          </p:cNvPr>
          <p:cNvSpPr txBox="1">
            <a:spLocks/>
          </p:cNvSpPr>
          <p:nvPr/>
        </p:nvSpPr>
        <p:spPr>
          <a:xfrm>
            <a:off x="5907157" y="1825625"/>
            <a:ext cx="4356652"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endParaRPr lang="en-GB" sz="1600" dirty="0">
              <a:latin typeface="Arial" panose="020B0604020202020204" pitchFamily="34" charset="0"/>
              <a:cs typeface="Arial" panose="020B0604020202020204" pitchFamily="34" charset="0"/>
            </a:endParaRPr>
          </a:p>
        </p:txBody>
      </p:sp>
      <p:sp>
        <p:nvSpPr>
          <p:cNvPr id="6" name="Title 5">
            <a:extLst>
              <a:ext uri="{FF2B5EF4-FFF2-40B4-BE49-F238E27FC236}">
                <a16:creationId xmlns:a16="http://schemas.microsoft.com/office/drawing/2014/main" id="{2DFDE20A-29D2-4D5A-8EED-1D24E488D70C}"/>
              </a:ext>
            </a:extLst>
          </p:cNvPr>
          <p:cNvSpPr>
            <a:spLocks noGrp="1"/>
          </p:cNvSpPr>
          <p:nvPr>
            <p:ph type="title"/>
          </p:nvPr>
        </p:nvSpPr>
        <p:spPr/>
        <p:txBody>
          <a:bodyPr/>
          <a:lstStyle/>
          <a:p>
            <a:r>
              <a:rPr lang="en-GB" dirty="0">
                <a:latin typeface="Arial" panose="020B0604020202020204" pitchFamily="34" charset="0"/>
                <a:cs typeface="Arial" panose="020B0604020202020204" pitchFamily="34" charset="0"/>
              </a:rPr>
              <a:t>Blue Star awards presentation – Part 3</a:t>
            </a:r>
          </a:p>
        </p:txBody>
      </p:sp>
    </p:spTree>
    <p:extLst>
      <p:ext uri="{BB962C8B-B14F-4D97-AF65-F5344CB8AC3E}">
        <p14:creationId xmlns:p14="http://schemas.microsoft.com/office/powerpoint/2010/main" val="2242136331"/>
      </p:ext>
    </p:extLst>
  </p:cSld>
  <p:clrMapOvr>
    <a:overrideClrMapping bg1="dk1" tx1="lt1" bg2="dk2" tx2="lt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404040"/>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FEF085B8-A2C0-4A6F-B663-CCC56F3CD37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324"/>
            <a:ext cx="12192000" cy="6861324"/>
          </a:xfrm>
          <a:prstGeom prst="rect">
            <a:avLst/>
          </a:pr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Freeform 13">
            <a:extLst>
              <a:ext uri="{FF2B5EF4-FFF2-40B4-BE49-F238E27FC236}">
                <a16:creationId xmlns:a16="http://schemas.microsoft.com/office/drawing/2014/main" id="{2658F6D6-96E0-421A-96D6-3DF4040085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1786754" cy="6858000"/>
          </a:xfrm>
          <a:custGeom>
            <a:avLst/>
            <a:gdLst>
              <a:gd name="connsiteX0" fmla="*/ 0 w 11786754"/>
              <a:gd name="connsiteY0" fmla="*/ 0 h 6858000"/>
              <a:gd name="connsiteX1" fmla="*/ 8610600 w 11786754"/>
              <a:gd name="connsiteY1" fmla="*/ 0 h 6858000"/>
              <a:gd name="connsiteX2" fmla="*/ 11786754 w 11786754"/>
              <a:gd name="connsiteY2" fmla="*/ 6858000 h 6858000"/>
              <a:gd name="connsiteX3" fmla="*/ 0 w 11786754"/>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11786754" h="6858000">
                <a:moveTo>
                  <a:pt x="0" y="0"/>
                </a:moveTo>
                <a:lnTo>
                  <a:pt x="8610600" y="0"/>
                </a:lnTo>
                <a:lnTo>
                  <a:pt x="11786754" y="6858000"/>
                </a:lnTo>
                <a:lnTo>
                  <a:pt x="0" y="6858000"/>
                </a:lnTo>
                <a:close/>
              </a:path>
            </a:pathLst>
          </a:cu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Freeform 11">
            <a:extLst>
              <a:ext uri="{FF2B5EF4-FFF2-40B4-BE49-F238E27FC236}">
                <a16:creationId xmlns:a16="http://schemas.microsoft.com/office/drawing/2014/main" id="{3CF62545-93A0-4FD5-9B48-48DCA794CB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581400" cy="6858000"/>
          </a:xfrm>
          <a:custGeom>
            <a:avLst/>
            <a:gdLst>
              <a:gd name="connsiteX0" fmla="*/ 0 w 3581400"/>
              <a:gd name="connsiteY0" fmla="*/ 0 h 6858000"/>
              <a:gd name="connsiteX1" fmla="*/ 405246 w 3581400"/>
              <a:gd name="connsiteY1" fmla="*/ 0 h 6858000"/>
              <a:gd name="connsiteX2" fmla="*/ 3581400 w 3581400"/>
              <a:gd name="connsiteY2" fmla="*/ 6858000 h 6858000"/>
              <a:gd name="connsiteX3" fmla="*/ 0 w 3581400"/>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3581400" h="6858000">
                <a:moveTo>
                  <a:pt x="0" y="0"/>
                </a:moveTo>
                <a:lnTo>
                  <a:pt x="405246" y="0"/>
                </a:lnTo>
                <a:lnTo>
                  <a:pt x="3581400" y="6858000"/>
                </a:lnTo>
                <a:lnTo>
                  <a:pt x="0" y="6858000"/>
                </a:lnTo>
                <a:close/>
              </a:path>
            </a:pathLst>
          </a:cu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 name="Content Placeholder 2">
            <a:extLst>
              <a:ext uri="{FF2B5EF4-FFF2-40B4-BE49-F238E27FC236}">
                <a16:creationId xmlns:a16="http://schemas.microsoft.com/office/drawing/2014/main" id="{41B321EB-4B4B-404F-9944-4576E05697AA}"/>
              </a:ext>
            </a:extLst>
          </p:cNvPr>
          <p:cNvSpPr>
            <a:spLocks noGrp="1"/>
          </p:cNvSpPr>
          <p:nvPr>
            <p:ph idx="1"/>
          </p:nvPr>
        </p:nvSpPr>
        <p:spPr>
          <a:xfrm>
            <a:off x="838199" y="2010833"/>
            <a:ext cx="10515599" cy="4166130"/>
          </a:xfrm>
        </p:spPr>
        <p:txBody>
          <a:bodyPr vert="horz" lIns="91440" tIns="45720" rIns="91440" bIns="45720" rtlCol="0">
            <a:normAutofit fontScale="55000" lnSpcReduction="20000"/>
          </a:bodyPr>
          <a:lstStyle/>
          <a:p>
            <a:pPr>
              <a:lnSpc>
                <a:spcPct val="120000"/>
              </a:lnSpc>
              <a:spcAft>
                <a:spcPts val="1200"/>
              </a:spcAft>
            </a:pPr>
            <a:r>
              <a:rPr lang="en-GB" dirty="0">
                <a:latin typeface="Arial" panose="020B0604020202020204" pitchFamily="34" charset="0"/>
                <a:cs typeface="Arial" panose="020B0604020202020204" pitchFamily="34" charset="0"/>
              </a:rPr>
              <a:t>Through the Highways Safety Hub group, an index listing (database) of Blue Star awards and H&amp;S Toolkit ideas has been produced, a summary of initial findings of which reads as follows: </a:t>
            </a:r>
          </a:p>
          <a:p>
            <a:pPr lvl="1">
              <a:lnSpc>
                <a:spcPct val="120000"/>
              </a:lnSpc>
              <a:spcBef>
                <a:spcPts val="0"/>
              </a:spcBef>
              <a:spcAft>
                <a:spcPts val="600"/>
              </a:spcAft>
            </a:pPr>
            <a:r>
              <a:rPr lang="en-GB" sz="2500" dirty="0">
                <a:latin typeface="Arial" panose="020B0604020202020204" pitchFamily="34" charset="0"/>
                <a:cs typeface="Arial" panose="020B0604020202020204" pitchFamily="34" charset="0"/>
              </a:rPr>
              <a:t>There has not been a vehicle or process in place to integrate innovations and good ideas recognised through the issue of Blue Star awards (and H&amp;S Toolkit ideas), beyond use by respective teams for and by whom the awards were raised</a:t>
            </a:r>
          </a:p>
          <a:p>
            <a:pPr lvl="1">
              <a:lnSpc>
                <a:spcPct val="120000"/>
              </a:lnSpc>
              <a:spcBef>
                <a:spcPts val="0"/>
              </a:spcBef>
              <a:spcAft>
                <a:spcPts val="600"/>
              </a:spcAft>
            </a:pPr>
            <a:r>
              <a:rPr lang="en-GB" sz="2500" dirty="0">
                <a:latin typeface="Arial" panose="020B0604020202020204" pitchFamily="34" charset="0"/>
                <a:cs typeface="Arial" panose="020B0604020202020204" pitchFamily="34" charset="0"/>
              </a:rPr>
              <a:t>They were just a method of recording innovation, good ideas and good practices observed through a Client led SH&amp;E inspection process </a:t>
            </a:r>
          </a:p>
          <a:p>
            <a:pPr lvl="1">
              <a:lnSpc>
                <a:spcPct val="120000"/>
              </a:lnSpc>
              <a:spcBef>
                <a:spcPts val="0"/>
              </a:spcBef>
              <a:spcAft>
                <a:spcPts val="600"/>
              </a:spcAft>
            </a:pPr>
            <a:r>
              <a:rPr lang="en-GB" sz="2500" dirty="0">
                <a:latin typeface="Arial" panose="020B0604020202020204" pitchFamily="34" charset="0"/>
                <a:cs typeface="Arial" panose="020B0604020202020204" pitchFamily="34" charset="0"/>
              </a:rPr>
              <a:t>With the passage of time, and changes in work location (projects), personnel and teams, access to knowledge and implementation in use and development of innovation and good ideas raised, may have been lost (or forgotten)   </a:t>
            </a:r>
          </a:p>
          <a:p>
            <a:pPr lvl="1">
              <a:lnSpc>
                <a:spcPct val="120000"/>
              </a:lnSpc>
              <a:spcBef>
                <a:spcPts val="0"/>
              </a:spcBef>
              <a:spcAft>
                <a:spcPts val="600"/>
              </a:spcAft>
            </a:pPr>
            <a:r>
              <a:rPr lang="en-GB" sz="2500" dirty="0">
                <a:latin typeface="Arial" panose="020B0604020202020204" pitchFamily="34" charset="0"/>
                <a:cs typeface="Arial" panose="020B0604020202020204" pitchFamily="34" charset="0"/>
              </a:rPr>
              <a:t>Review of content of Blue Star awards towards the end of 2020, recognised that whilst innovations and good ideas remain, and should always be welcomed and encouraged, many of the topics covered are either dated, out-of-date, now seen as business as usual, superseded by improved processes or systems, or in the case of 2 Blue Star awards, demonstrate that site teams did not fully understand safe operating parameters of the subject matter, i.e. Temporary vehicle restraint barrier. </a:t>
            </a:r>
          </a:p>
          <a:p>
            <a:pPr lvl="1">
              <a:lnSpc>
                <a:spcPct val="120000"/>
              </a:lnSpc>
              <a:spcBef>
                <a:spcPts val="0"/>
              </a:spcBef>
              <a:spcAft>
                <a:spcPts val="600"/>
              </a:spcAft>
            </a:pPr>
            <a:r>
              <a:rPr lang="en-GB" sz="2500" dirty="0">
                <a:solidFill>
                  <a:srgbClr val="FF0000"/>
                </a:solidFill>
                <a:latin typeface="Arial" panose="020B0604020202020204" pitchFamily="34" charset="0"/>
                <a:cs typeface="Arial" panose="020B0604020202020204" pitchFamily="34" charset="0"/>
              </a:rPr>
              <a:t>The word “hindsight” springs to mind here, and criticism of content of any award was and is not intended.</a:t>
            </a:r>
          </a:p>
          <a:p>
            <a:pPr lvl="1">
              <a:lnSpc>
                <a:spcPct val="120000"/>
              </a:lnSpc>
              <a:spcBef>
                <a:spcPts val="0"/>
              </a:spcBef>
              <a:spcAft>
                <a:spcPts val="600"/>
              </a:spcAft>
            </a:pPr>
            <a:r>
              <a:rPr lang="en-GB" sz="2500" dirty="0">
                <a:latin typeface="Arial" panose="020B0604020202020204" pitchFamily="34" charset="0"/>
                <a:cs typeface="Arial" panose="020B0604020202020204" pitchFamily="34" charset="0"/>
              </a:rPr>
              <a:t>Instead, review of content of the Blue Star awards provides a unique timeline of development across the highways sector, through innovation and learning by all teams, and it is hoped that this continues to be promoted and welcomed  </a:t>
            </a:r>
            <a:endParaRPr lang="en-GB" sz="2500" dirty="0"/>
          </a:p>
        </p:txBody>
      </p:sp>
      <p:sp>
        <p:nvSpPr>
          <p:cNvPr id="4" name="Content Placeholder 2">
            <a:extLst>
              <a:ext uri="{FF2B5EF4-FFF2-40B4-BE49-F238E27FC236}">
                <a16:creationId xmlns:a16="http://schemas.microsoft.com/office/drawing/2014/main" id="{E765E764-67E2-44D6-B9AE-A238CD746263}"/>
              </a:ext>
            </a:extLst>
          </p:cNvPr>
          <p:cNvSpPr txBox="1">
            <a:spLocks/>
          </p:cNvSpPr>
          <p:nvPr/>
        </p:nvSpPr>
        <p:spPr>
          <a:xfrm>
            <a:off x="5907157" y="1825625"/>
            <a:ext cx="4356652"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endParaRPr lang="en-GB" sz="1600" dirty="0">
              <a:latin typeface="Arial" panose="020B0604020202020204" pitchFamily="34" charset="0"/>
              <a:cs typeface="Arial" panose="020B0604020202020204" pitchFamily="34" charset="0"/>
            </a:endParaRPr>
          </a:p>
        </p:txBody>
      </p:sp>
      <p:sp>
        <p:nvSpPr>
          <p:cNvPr id="6" name="Title 5">
            <a:extLst>
              <a:ext uri="{FF2B5EF4-FFF2-40B4-BE49-F238E27FC236}">
                <a16:creationId xmlns:a16="http://schemas.microsoft.com/office/drawing/2014/main" id="{2DFDE20A-29D2-4D5A-8EED-1D24E488D70C}"/>
              </a:ext>
            </a:extLst>
          </p:cNvPr>
          <p:cNvSpPr>
            <a:spLocks noGrp="1"/>
          </p:cNvSpPr>
          <p:nvPr>
            <p:ph type="title"/>
          </p:nvPr>
        </p:nvSpPr>
        <p:spPr/>
        <p:txBody>
          <a:bodyPr/>
          <a:lstStyle/>
          <a:p>
            <a:r>
              <a:rPr lang="en-GB" dirty="0">
                <a:latin typeface="Arial" panose="020B0604020202020204" pitchFamily="34" charset="0"/>
                <a:cs typeface="Arial" panose="020B0604020202020204" pitchFamily="34" charset="0"/>
              </a:rPr>
              <a:t>Intro / background </a:t>
            </a:r>
            <a:r>
              <a:rPr lang="en-GB" sz="2000" dirty="0">
                <a:latin typeface="Arial" panose="020B0604020202020204" pitchFamily="34" charset="0"/>
                <a:cs typeface="Arial" panose="020B0604020202020204" pitchFamily="34" charset="0"/>
              </a:rPr>
              <a:t>(Slide 1 of 2) </a:t>
            </a:r>
          </a:p>
        </p:txBody>
      </p:sp>
    </p:spTree>
    <p:extLst>
      <p:ext uri="{BB962C8B-B14F-4D97-AF65-F5344CB8AC3E}">
        <p14:creationId xmlns:p14="http://schemas.microsoft.com/office/powerpoint/2010/main" val="105611641"/>
      </p:ext>
    </p:extLst>
  </p:cSld>
  <p:clrMapOvr>
    <a:overrideClrMapping bg1="dk1" tx1="lt1" bg2="dk2" tx2="lt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404040"/>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FEF085B8-A2C0-4A6F-B663-CCC56F3CD37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324"/>
            <a:ext cx="12192000" cy="6861324"/>
          </a:xfrm>
          <a:prstGeom prst="rect">
            <a:avLst/>
          </a:pr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Freeform 13">
            <a:extLst>
              <a:ext uri="{FF2B5EF4-FFF2-40B4-BE49-F238E27FC236}">
                <a16:creationId xmlns:a16="http://schemas.microsoft.com/office/drawing/2014/main" id="{2658F6D6-96E0-421A-96D6-3DF4040085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1786754" cy="6858000"/>
          </a:xfrm>
          <a:custGeom>
            <a:avLst/>
            <a:gdLst>
              <a:gd name="connsiteX0" fmla="*/ 0 w 11786754"/>
              <a:gd name="connsiteY0" fmla="*/ 0 h 6858000"/>
              <a:gd name="connsiteX1" fmla="*/ 8610600 w 11786754"/>
              <a:gd name="connsiteY1" fmla="*/ 0 h 6858000"/>
              <a:gd name="connsiteX2" fmla="*/ 11786754 w 11786754"/>
              <a:gd name="connsiteY2" fmla="*/ 6858000 h 6858000"/>
              <a:gd name="connsiteX3" fmla="*/ 0 w 11786754"/>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11786754" h="6858000">
                <a:moveTo>
                  <a:pt x="0" y="0"/>
                </a:moveTo>
                <a:lnTo>
                  <a:pt x="8610600" y="0"/>
                </a:lnTo>
                <a:lnTo>
                  <a:pt x="11786754" y="6858000"/>
                </a:lnTo>
                <a:lnTo>
                  <a:pt x="0" y="6858000"/>
                </a:lnTo>
                <a:close/>
              </a:path>
            </a:pathLst>
          </a:cu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Freeform 11">
            <a:extLst>
              <a:ext uri="{FF2B5EF4-FFF2-40B4-BE49-F238E27FC236}">
                <a16:creationId xmlns:a16="http://schemas.microsoft.com/office/drawing/2014/main" id="{3CF62545-93A0-4FD5-9B48-48DCA794CB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581400" cy="6858000"/>
          </a:xfrm>
          <a:custGeom>
            <a:avLst/>
            <a:gdLst>
              <a:gd name="connsiteX0" fmla="*/ 0 w 3581400"/>
              <a:gd name="connsiteY0" fmla="*/ 0 h 6858000"/>
              <a:gd name="connsiteX1" fmla="*/ 405246 w 3581400"/>
              <a:gd name="connsiteY1" fmla="*/ 0 h 6858000"/>
              <a:gd name="connsiteX2" fmla="*/ 3581400 w 3581400"/>
              <a:gd name="connsiteY2" fmla="*/ 6858000 h 6858000"/>
              <a:gd name="connsiteX3" fmla="*/ 0 w 3581400"/>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3581400" h="6858000">
                <a:moveTo>
                  <a:pt x="0" y="0"/>
                </a:moveTo>
                <a:lnTo>
                  <a:pt x="405246" y="0"/>
                </a:lnTo>
                <a:lnTo>
                  <a:pt x="3581400" y="6858000"/>
                </a:lnTo>
                <a:lnTo>
                  <a:pt x="0" y="6858000"/>
                </a:lnTo>
                <a:close/>
              </a:path>
            </a:pathLst>
          </a:cu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 name="Content Placeholder 2">
            <a:extLst>
              <a:ext uri="{FF2B5EF4-FFF2-40B4-BE49-F238E27FC236}">
                <a16:creationId xmlns:a16="http://schemas.microsoft.com/office/drawing/2014/main" id="{41B321EB-4B4B-404F-9944-4576E05697AA}"/>
              </a:ext>
            </a:extLst>
          </p:cNvPr>
          <p:cNvSpPr>
            <a:spLocks noGrp="1"/>
          </p:cNvSpPr>
          <p:nvPr>
            <p:ph idx="1"/>
          </p:nvPr>
        </p:nvSpPr>
        <p:spPr>
          <a:xfrm>
            <a:off x="838199" y="2010833"/>
            <a:ext cx="10515599" cy="4166130"/>
          </a:xfrm>
        </p:spPr>
        <p:txBody>
          <a:bodyPr vert="horz" lIns="91440" tIns="45720" rIns="91440" bIns="45720" rtlCol="0">
            <a:normAutofit/>
          </a:bodyPr>
          <a:lstStyle/>
          <a:p>
            <a:pPr>
              <a:lnSpc>
                <a:spcPct val="100000"/>
              </a:lnSpc>
              <a:spcAft>
                <a:spcPts val="1200"/>
              </a:spcAft>
            </a:pPr>
            <a:r>
              <a:rPr lang="en-US" sz="2200" dirty="0">
                <a:latin typeface="Arial" panose="020B0604020202020204" pitchFamily="34" charset="0"/>
                <a:cs typeface="Arial" panose="020B0604020202020204" pitchFamily="34" charset="0"/>
              </a:rPr>
              <a:t>Copies of all Blue Star award documents raised to-date, are available on the Highways Safety Hub web site, </a:t>
            </a:r>
            <a:r>
              <a:rPr lang="en-GB" sz="2200" dirty="0">
                <a:latin typeface="Arial" panose="020B0604020202020204" pitchFamily="34" charset="0"/>
                <a:cs typeface="Arial" panose="020B0604020202020204" pitchFamily="34" charset="0"/>
              </a:rPr>
              <a:t>nested in the alerts tab page; </a:t>
            </a:r>
            <a:r>
              <a:rPr lang="en-GB" sz="2200" dirty="0">
                <a:solidFill>
                  <a:srgbClr val="7030A0"/>
                </a:solidFill>
                <a:latin typeface="Arial" panose="020B0604020202020204" pitchFamily="34" charset="0"/>
                <a:cs typeface="Arial" panose="020B0604020202020204" pitchFamily="34" charset="0"/>
              </a:rPr>
              <a:t>https://www.highwayssafetyhub.com/toolkit.html</a:t>
            </a:r>
          </a:p>
          <a:p>
            <a:pPr>
              <a:lnSpc>
                <a:spcPct val="100000"/>
              </a:lnSpc>
              <a:spcAft>
                <a:spcPts val="1200"/>
              </a:spcAft>
            </a:pPr>
            <a:r>
              <a:rPr lang="en-US" sz="2200" dirty="0">
                <a:latin typeface="Arial" panose="020B0604020202020204" pitchFamily="34" charset="0"/>
                <a:cs typeface="Arial" panose="020B0604020202020204" pitchFamily="34" charset="0"/>
              </a:rPr>
              <a:t>A copy of the database of Blue Star awards and H&amp;S Toolkit ideas,  hereafter referred to as the “Blue Star awards index listing”, an Excel File, is to be made available on the Highways Safety Hub web site</a:t>
            </a:r>
          </a:p>
          <a:p>
            <a:pPr>
              <a:lnSpc>
                <a:spcPct val="100000"/>
              </a:lnSpc>
              <a:spcAft>
                <a:spcPts val="1200"/>
              </a:spcAft>
            </a:pPr>
            <a:r>
              <a:rPr lang="en-US" sz="2200" dirty="0">
                <a:latin typeface="Arial" panose="020B0604020202020204" pitchFamily="34" charset="0"/>
                <a:cs typeface="Arial" panose="020B0604020202020204" pitchFamily="34" charset="0"/>
              </a:rPr>
              <a:t>Content of this presentation includes an index listing of titles of Blue Star awards raised to-date, followed by a selection of ideas, in Blue Star award number </a:t>
            </a:r>
          </a:p>
          <a:p>
            <a:pPr>
              <a:lnSpc>
                <a:spcPct val="100000"/>
              </a:lnSpc>
              <a:spcAft>
                <a:spcPts val="1200"/>
              </a:spcAft>
            </a:pPr>
            <a:r>
              <a:rPr lang="en-US" sz="2200" dirty="0">
                <a:latin typeface="Arial" panose="020B0604020202020204" pitchFamily="34" charset="0"/>
                <a:cs typeface="Arial" panose="020B0604020202020204" pitchFamily="34" charset="0"/>
              </a:rPr>
              <a:t>Details of H&amp;S Toolkit ideas (19 off) will be included in a separate presentation</a:t>
            </a:r>
          </a:p>
        </p:txBody>
      </p:sp>
      <p:sp>
        <p:nvSpPr>
          <p:cNvPr id="4" name="Content Placeholder 2">
            <a:extLst>
              <a:ext uri="{FF2B5EF4-FFF2-40B4-BE49-F238E27FC236}">
                <a16:creationId xmlns:a16="http://schemas.microsoft.com/office/drawing/2014/main" id="{E765E764-67E2-44D6-B9AE-A238CD746263}"/>
              </a:ext>
            </a:extLst>
          </p:cNvPr>
          <p:cNvSpPr txBox="1">
            <a:spLocks/>
          </p:cNvSpPr>
          <p:nvPr/>
        </p:nvSpPr>
        <p:spPr>
          <a:xfrm>
            <a:off x="5907157" y="1825625"/>
            <a:ext cx="4356652"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endParaRPr lang="en-GB" sz="1600" dirty="0">
              <a:latin typeface="Arial" panose="020B0604020202020204" pitchFamily="34" charset="0"/>
              <a:cs typeface="Arial" panose="020B0604020202020204" pitchFamily="34" charset="0"/>
            </a:endParaRPr>
          </a:p>
        </p:txBody>
      </p:sp>
      <p:sp>
        <p:nvSpPr>
          <p:cNvPr id="6" name="Title 5">
            <a:extLst>
              <a:ext uri="{FF2B5EF4-FFF2-40B4-BE49-F238E27FC236}">
                <a16:creationId xmlns:a16="http://schemas.microsoft.com/office/drawing/2014/main" id="{2DFDE20A-29D2-4D5A-8EED-1D24E488D70C}"/>
              </a:ext>
            </a:extLst>
          </p:cNvPr>
          <p:cNvSpPr>
            <a:spLocks noGrp="1"/>
          </p:cNvSpPr>
          <p:nvPr>
            <p:ph type="title"/>
          </p:nvPr>
        </p:nvSpPr>
        <p:spPr/>
        <p:txBody>
          <a:bodyPr/>
          <a:lstStyle/>
          <a:p>
            <a:r>
              <a:rPr lang="en-GB" dirty="0">
                <a:latin typeface="Arial" panose="020B0604020202020204" pitchFamily="34" charset="0"/>
                <a:cs typeface="Arial" panose="020B0604020202020204" pitchFamily="34" charset="0"/>
              </a:rPr>
              <a:t>Intro / background </a:t>
            </a:r>
            <a:r>
              <a:rPr lang="en-GB" sz="2000" dirty="0">
                <a:latin typeface="Arial" panose="020B0604020202020204" pitchFamily="34" charset="0"/>
                <a:cs typeface="Arial" panose="020B0604020202020204" pitchFamily="34" charset="0"/>
              </a:rPr>
              <a:t>(Slide 2 of 2)</a:t>
            </a:r>
          </a:p>
        </p:txBody>
      </p:sp>
    </p:spTree>
    <p:extLst>
      <p:ext uri="{BB962C8B-B14F-4D97-AF65-F5344CB8AC3E}">
        <p14:creationId xmlns:p14="http://schemas.microsoft.com/office/powerpoint/2010/main" val="3224115398"/>
      </p:ext>
    </p:extLst>
  </p:cSld>
  <p:clrMapOvr>
    <a:overrideClrMapping bg1="dk1" tx1="lt1" bg2="dk2" tx2="lt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404040"/>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FEF085B8-A2C0-4A6F-B663-CCC56F3CD37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324"/>
            <a:ext cx="12192000" cy="6861324"/>
          </a:xfrm>
          <a:prstGeom prst="rect">
            <a:avLst/>
          </a:pr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Freeform 13">
            <a:extLst>
              <a:ext uri="{FF2B5EF4-FFF2-40B4-BE49-F238E27FC236}">
                <a16:creationId xmlns:a16="http://schemas.microsoft.com/office/drawing/2014/main" id="{2658F6D6-96E0-421A-96D6-3DF4040085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1786754" cy="6858000"/>
          </a:xfrm>
          <a:custGeom>
            <a:avLst/>
            <a:gdLst>
              <a:gd name="connsiteX0" fmla="*/ 0 w 11786754"/>
              <a:gd name="connsiteY0" fmla="*/ 0 h 6858000"/>
              <a:gd name="connsiteX1" fmla="*/ 8610600 w 11786754"/>
              <a:gd name="connsiteY1" fmla="*/ 0 h 6858000"/>
              <a:gd name="connsiteX2" fmla="*/ 11786754 w 11786754"/>
              <a:gd name="connsiteY2" fmla="*/ 6858000 h 6858000"/>
              <a:gd name="connsiteX3" fmla="*/ 0 w 11786754"/>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11786754" h="6858000">
                <a:moveTo>
                  <a:pt x="0" y="0"/>
                </a:moveTo>
                <a:lnTo>
                  <a:pt x="8610600" y="0"/>
                </a:lnTo>
                <a:lnTo>
                  <a:pt x="11786754" y="6858000"/>
                </a:lnTo>
                <a:lnTo>
                  <a:pt x="0" y="6858000"/>
                </a:lnTo>
                <a:close/>
              </a:path>
            </a:pathLst>
          </a:cu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Freeform 11">
            <a:extLst>
              <a:ext uri="{FF2B5EF4-FFF2-40B4-BE49-F238E27FC236}">
                <a16:creationId xmlns:a16="http://schemas.microsoft.com/office/drawing/2014/main" id="{3CF62545-93A0-4FD5-9B48-48DCA794CB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581400" cy="6858000"/>
          </a:xfrm>
          <a:custGeom>
            <a:avLst/>
            <a:gdLst>
              <a:gd name="connsiteX0" fmla="*/ 0 w 3581400"/>
              <a:gd name="connsiteY0" fmla="*/ 0 h 6858000"/>
              <a:gd name="connsiteX1" fmla="*/ 405246 w 3581400"/>
              <a:gd name="connsiteY1" fmla="*/ 0 h 6858000"/>
              <a:gd name="connsiteX2" fmla="*/ 3581400 w 3581400"/>
              <a:gd name="connsiteY2" fmla="*/ 6858000 h 6858000"/>
              <a:gd name="connsiteX3" fmla="*/ 0 w 3581400"/>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3581400" h="6858000">
                <a:moveTo>
                  <a:pt x="0" y="0"/>
                </a:moveTo>
                <a:lnTo>
                  <a:pt x="405246" y="0"/>
                </a:lnTo>
                <a:lnTo>
                  <a:pt x="3581400" y="6858000"/>
                </a:lnTo>
                <a:lnTo>
                  <a:pt x="0" y="6858000"/>
                </a:lnTo>
                <a:close/>
              </a:path>
            </a:pathLst>
          </a:cu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Title 1">
            <a:extLst>
              <a:ext uri="{FF2B5EF4-FFF2-40B4-BE49-F238E27FC236}">
                <a16:creationId xmlns:a16="http://schemas.microsoft.com/office/drawing/2014/main" id="{97331124-4E4D-4053-90C2-A8BBD58E0A34}"/>
              </a:ext>
            </a:extLst>
          </p:cNvPr>
          <p:cNvSpPr>
            <a:spLocks noGrp="1"/>
          </p:cNvSpPr>
          <p:nvPr>
            <p:ph type="title"/>
          </p:nvPr>
        </p:nvSpPr>
        <p:spPr>
          <a:xfrm>
            <a:off x="838200" y="365125"/>
            <a:ext cx="10515600" cy="1325563"/>
          </a:xfrm>
        </p:spPr>
        <p:txBody>
          <a:bodyPr vert="horz" lIns="91440" tIns="45720" rIns="91440" bIns="45720" rtlCol="0" anchor="ctr">
            <a:normAutofit/>
          </a:bodyPr>
          <a:lstStyle/>
          <a:p>
            <a:r>
              <a:rPr lang="en-US" kern="1200" dirty="0">
                <a:solidFill>
                  <a:schemeClr val="tx1"/>
                </a:solidFill>
                <a:latin typeface="Arial" panose="020B0604020202020204" pitchFamily="34" charset="0"/>
                <a:cs typeface="Arial" panose="020B0604020202020204" pitchFamily="34" charset="0"/>
              </a:rPr>
              <a:t>Index listing of Blue Star awards </a:t>
            </a:r>
            <a:r>
              <a:rPr lang="en-US" sz="2000" kern="1200" dirty="0">
                <a:solidFill>
                  <a:schemeClr val="tx1"/>
                </a:solidFill>
                <a:latin typeface="Arial" panose="020B0604020202020204" pitchFamily="34" charset="0"/>
                <a:cs typeface="Arial" panose="020B0604020202020204" pitchFamily="34" charset="0"/>
              </a:rPr>
              <a:t>(page 1 of 5)</a:t>
            </a:r>
          </a:p>
        </p:txBody>
      </p:sp>
      <p:sp>
        <p:nvSpPr>
          <p:cNvPr id="3" name="Content Placeholder 2">
            <a:extLst>
              <a:ext uri="{FF2B5EF4-FFF2-40B4-BE49-F238E27FC236}">
                <a16:creationId xmlns:a16="http://schemas.microsoft.com/office/drawing/2014/main" id="{41B321EB-4B4B-404F-9944-4576E05697AA}"/>
              </a:ext>
            </a:extLst>
          </p:cNvPr>
          <p:cNvSpPr>
            <a:spLocks noGrp="1"/>
          </p:cNvSpPr>
          <p:nvPr>
            <p:ph idx="1"/>
          </p:nvPr>
        </p:nvSpPr>
        <p:spPr>
          <a:xfrm>
            <a:off x="838200" y="2010833"/>
            <a:ext cx="5096934" cy="4166130"/>
          </a:xfrm>
        </p:spPr>
        <p:txBody>
          <a:bodyPr vert="horz" lIns="91440" tIns="45720" rIns="91440" bIns="45720" rtlCol="0">
            <a:noAutofit/>
          </a:bodyPr>
          <a:lstStyle/>
          <a:p>
            <a:pPr marL="0"/>
            <a:r>
              <a:rPr lang="en-US" sz="1800" dirty="0">
                <a:latin typeface="Arial" panose="020B0604020202020204" pitchFamily="34" charset="0"/>
                <a:cs typeface="Arial" panose="020B0604020202020204" pitchFamily="34" charset="0"/>
              </a:rPr>
              <a:t>B000 - Plant person interface, good practice</a:t>
            </a:r>
          </a:p>
          <a:p>
            <a:pPr marL="0"/>
            <a:r>
              <a:rPr lang="en-US" sz="1800" dirty="0">
                <a:latin typeface="Arial" panose="020B0604020202020204" pitchFamily="34" charset="0"/>
                <a:cs typeface="Arial" panose="020B0604020202020204" pitchFamily="34" charset="0"/>
              </a:rPr>
              <a:t>B001 – Diphoterine</a:t>
            </a:r>
          </a:p>
          <a:p>
            <a:pPr marL="0"/>
            <a:r>
              <a:rPr lang="en-US" sz="1800" dirty="0">
                <a:latin typeface="Arial" panose="020B0604020202020204" pitchFamily="34" charset="0"/>
                <a:cs typeface="Arial" panose="020B0604020202020204" pitchFamily="34" charset="0"/>
              </a:rPr>
              <a:t>B002 - Traffic management</a:t>
            </a:r>
          </a:p>
          <a:p>
            <a:pPr marL="0"/>
            <a:r>
              <a:rPr lang="en-US" sz="1800" dirty="0">
                <a:latin typeface="Arial" panose="020B0604020202020204" pitchFamily="34" charset="0"/>
                <a:cs typeface="Arial" panose="020B0604020202020204" pitchFamily="34" charset="0"/>
              </a:rPr>
              <a:t>B003 – Health Wellbeing (Champion)</a:t>
            </a:r>
          </a:p>
          <a:p>
            <a:pPr marL="0"/>
            <a:r>
              <a:rPr lang="en-US" sz="1800" dirty="0">
                <a:latin typeface="Arial" panose="020B0604020202020204" pitchFamily="34" charset="0"/>
                <a:cs typeface="Arial" panose="020B0604020202020204" pitchFamily="34" charset="0"/>
              </a:rPr>
              <a:t>B004 – </a:t>
            </a:r>
            <a:r>
              <a:rPr lang="en-US" sz="1400" dirty="0">
                <a:latin typeface="Arial" panose="020B0604020202020204" pitchFamily="34" charset="0"/>
                <a:cs typeface="Arial" panose="020B0604020202020204" pitchFamily="34" charset="0"/>
              </a:rPr>
              <a:t>Work on bridge deck / Wind monitoring system</a:t>
            </a:r>
          </a:p>
          <a:p>
            <a:pPr marL="0"/>
            <a:r>
              <a:rPr lang="en-US" sz="1800" dirty="0">
                <a:latin typeface="Arial" panose="020B0604020202020204" pitchFamily="34" charset="0"/>
                <a:cs typeface="Arial" panose="020B0604020202020204" pitchFamily="34" charset="0"/>
              </a:rPr>
              <a:t>B005 – Safetime scaffold tags</a:t>
            </a:r>
          </a:p>
          <a:p>
            <a:pPr marL="0"/>
            <a:r>
              <a:rPr lang="en-US" sz="1800" dirty="0">
                <a:latin typeface="Arial" panose="020B0604020202020204" pitchFamily="34" charset="0"/>
                <a:cs typeface="Arial" panose="020B0604020202020204" pitchFamily="34" charset="0"/>
              </a:rPr>
              <a:t>B006 – BIM</a:t>
            </a:r>
          </a:p>
          <a:p>
            <a:pPr marL="0"/>
            <a:r>
              <a:rPr lang="en-US" sz="1800" dirty="0">
                <a:latin typeface="Arial" panose="020B0604020202020204" pitchFamily="34" charset="0"/>
                <a:cs typeface="Arial" panose="020B0604020202020204" pitchFamily="34" charset="0"/>
              </a:rPr>
              <a:t>B007 – RAG batter</a:t>
            </a:r>
          </a:p>
          <a:p>
            <a:pPr marL="0"/>
            <a:r>
              <a:rPr lang="en-US" sz="1800" dirty="0">
                <a:latin typeface="Arial" panose="020B0604020202020204" pitchFamily="34" charset="0"/>
                <a:cs typeface="Arial" panose="020B0604020202020204" pitchFamily="34" charset="0"/>
              </a:rPr>
              <a:t>B008 – Water mist fire extinguishe</a:t>
            </a:r>
            <a:r>
              <a:rPr lang="en-US" sz="1800" dirty="0">
                <a:solidFill>
                  <a:schemeClr val="accent5">
                    <a:lumMod val="60000"/>
                    <a:lumOff val="40000"/>
                  </a:schemeClr>
                </a:solidFill>
                <a:latin typeface="Arial" panose="020B0604020202020204" pitchFamily="34" charset="0"/>
                <a:cs typeface="Arial" panose="020B0604020202020204" pitchFamily="34" charset="0"/>
              </a:rPr>
              <a:t>r</a:t>
            </a:r>
          </a:p>
          <a:p>
            <a:pPr marL="0"/>
            <a:r>
              <a:rPr lang="en-US" sz="1800" dirty="0">
                <a:latin typeface="Arial" panose="020B0604020202020204" pitchFamily="34" charset="0"/>
                <a:cs typeface="Arial" panose="020B0604020202020204" pitchFamily="34" charset="0"/>
              </a:rPr>
              <a:t>B009 – Smart screens</a:t>
            </a:r>
          </a:p>
          <a:p>
            <a:pPr marL="0"/>
            <a:r>
              <a:rPr lang="en-US" sz="1800" dirty="0">
                <a:latin typeface="Arial" panose="020B0604020202020204" pitchFamily="34" charset="0"/>
                <a:cs typeface="Arial" panose="020B0604020202020204" pitchFamily="34" charset="0"/>
              </a:rPr>
              <a:t>B010 – Mission Room</a:t>
            </a:r>
          </a:p>
        </p:txBody>
      </p:sp>
      <p:sp>
        <p:nvSpPr>
          <p:cNvPr id="4" name="Content Placeholder 2">
            <a:extLst>
              <a:ext uri="{FF2B5EF4-FFF2-40B4-BE49-F238E27FC236}">
                <a16:creationId xmlns:a16="http://schemas.microsoft.com/office/drawing/2014/main" id="{E765E764-67E2-44D6-B9AE-A238CD746263}"/>
              </a:ext>
            </a:extLst>
          </p:cNvPr>
          <p:cNvSpPr txBox="1">
            <a:spLocks/>
          </p:cNvSpPr>
          <p:nvPr/>
        </p:nvSpPr>
        <p:spPr>
          <a:xfrm>
            <a:off x="6256866" y="2010833"/>
            <a:ext cx="5096933" cy="416613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a:endParaRPr lang="en-US" sz="1800" dirty="0"/>
          </a:p>
          <a:p>
            <a:pPr marL="0"/>
            <a:r>
              <a:rPr lang="en-US" sz="1800" dirty="0">
                <a:solidFill>
                  <a:schemeClr val="accent1">
                    <a:lumMod val="60000"/>
                    <a:lumOff val="40000"/>
                  </a:schemeClr>
                </a:solidFill>
                <a:latin typeface="Arial" panose="020B0604020202020204" pitchFamily="34" charset="0"/>
                <a:cs typeface="Arial" panose="020B0604020202020204" pitchFamily="34" charset="0"/>
              </a:rPr>
              <a:t>B011 – Controlling permits to work    </a:t>
            </a:r>
          </a:p>
          <a:p>
            <a:pPr marL="0"/>
            <a:r>
              <a:rPr lang="en-US" sz="1800" dirty="0">
                <a:latin typeface="Arial" panose="020B0604020202020204" pitchFamily="34" charset="0"/>
                <a:cs typeface="Arial" panose="020B0604020202020204" pitchFamily="34" charset="0"/>
              </a:rPr>
              <a:t>B012 – WAH / Load and unload vehicles </a:t>
            </a:r>
          </a:p>
          <a:p>
            <a:pPr marL="0"/>
            <a:r>
              <a:rPr lang="en-US" sz="1800" dirty="0">
                <a:latin typeface="Arial" panose="020B0604020202020204" pitchFamily="34" charset="0"/>
                <a:cs typeface="Arial" panose="020B0604020202020204" pitchFamily="34" charset="0"/>
              </a:rPr>
              <a:t>B013 – Gridforce 30</a:t>
            </a:r>
          </a:p>
          <a:p>
            <a:pPr marL="0"/>
            <a:r>
              <a:rPr lang="en-US" sz="1800" dirty="0">
                <a:latin typeface="Arial" panose="020B0604020202020204" pitchFamily="34" charset="0"/>
                <a:cs typeface="Arial" panose="020B0604020202020204" pitchFamily="34" charset="0"/>
              </a:rPr>
              <a:t>B014 – Dumper camera</a:t>
            </a:r>
          </a:p>
          <a:p>
            <a:pPr marL="0"/>
            <a:r>
              <a:rPr lang="en-US" sz="1800" dirty="0">
                <a:latin typeface="Arial" panose="020B0604020202020204" pitchFamily="34" charset="0"/>
                <a:cs typeface="Arial" panose="020B0604020202020204" pitchFamily="34" charset="0"/>
              </a:rPr>
              <a:t>B015 – Excavator stickers</a:t>
            </a:r>
          </a:p>
          <a:p>
            <a:pPr marL="0"/>
            <a:r>
              <a:rPr lang="en-US" sz="1800" dirty="0">
                <a:latin typeface="Arial" panose="020B0604020202020204" pitchFamily="34" charset="0"/>
                <a:cs typeface="Arial" panose="020B0604020202020204" pitchFamily="34" charset="0"/>
              </a:rPr>
              <a:t>B016 – Chapter 8 chevrons</a:t>
            </a:r>
          </a:p>
          <a:p>
            <a:pPr marL="0"/>
            <a:r>
              <a:rPr lang="en-US" sz="1800" dirty="0">
                <a:latin typeface="Arial" panose="020B0604020202020204" pitchFamily="34" charset="0"/>
                <a:cs typeface="Arial" panose="020B0604020202020204" pitchFamily="34" charset="0"/>
              </a:rPr>
              <a:t>B017 – Occupational health (3 year plan)</a:t>
            </a:r>
          </a:p>
          <a:p>
            <a:pPr marL="0"/>
            <a:r>
              <a:rPr lang="en-US" sz="1800" dirty="0">
                <a:latin typeface="Arial" panose="020B0604020202020204" pitchFamily="34" charset="0"/>
                <a:cs typeface="Arial" panose="020B0604020202020204" pitchFamily="34" charset="0"/>
              </a:rPr>
              <a:t>B018 – TM airlock</a:t>
            </a:r>
          </a:p>
          <a:p>
            <a:pPr marL="0"/>
            <a:r>
              <a:rPr lang="en-US" sz="1800" dirty="0">
                <a:latin typeface="Arial" panose="020B0604020202020204" pitchFamily="34" charset="0"/>
                <a:cs typeface="Arial" panose="020B0604020202020204" pitchFamily="34" charset="0"/>
              </a:rPr>
              <a:t>B019 – Health, safety, wellbeing strategy</a:t>
            </a:r>
          </a:p>
          <a:p>
            <a:pPr marL="0"/>
            <a:r>
              <a:rPr lang="en-US" sz="1800" dirty="0">
                <a:latin typeface="Arial" panose="020B0604020202020204" pitchFamily="34" charset="0"/>
                <a:cs typeface="Arial" panose="020B0604020202020204" pitchFamily="34" charset="0"/>
              </a:rPr>
              <a:t>B020 – Training</a:t>
            </a:r>
          </a:p>
        </p:txBody>
      </p:sp>
    </p:spTree>
    <p:extLst>
      <p:ext uri="{BB962C8B-B14F-4D97-AF65-F5344CB8AC3E}">
        <p14:creationId xmlns:p14="http://schemas.microsoft.com/office/powerpoint/2010/main" val="3044782672"/>
      </p:ext>
    </p:extLst>
  </p:cSld>
  <p:clrMapOvr>
    <a:overrideClrMapping bg1="dk1" tx1="lt1" bg2="dk2" tx2="lt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404040"/>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FEF085B8-A2C0-4A6F-B663-CCC56F3CD37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324"/>
            <a:ext cx="12192000" cy="6861324"/>
          </a:xfrm>
          <a:prstGeom prst="rect">
            <a:avLst/>
          </a:pr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Freeform 13">
            <a:extLst>
              <a:ext uri="{FF2B5EF4-FFF2-40B4-BE49-F238E27FC236}">
                <a16:creationId xmlns:a16="http://schemas.microsoft.com/office/drawing/2014/main" id="{2658F6D6-96E0-421A-96D6-3DF4040085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1786754" cy="6858000"/>
          </a:xfrm>
          <a:custGeom>
            <a:avLst/>
            <a:gdLst>
              <a:gd name="connsiteX0" fmla="*/ 0 w 11786754"/>
              <a:gd name="connsiteY0" fmla="*/ 0 h 6858000"/>
              <a:gd name="connsiteX1" fmla="*/ 8610600 w 11786754"/>
              <a:gd name="connsiteY1" fmla="*/ 0 h 6858000"/>
              <a:gd name="connsiteX2" fmla="*/ 11786754 w 11786754"/>
              <a:gd name="connsiteY2" fmla="*/ 6858000 h 6858000"/>
              <a:gd name="connsiteX3" fmla="*/ 0 w 11786754"/>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11786754" h="6858000">
                <a:moveTo>
                  <a:pt x="0" y="0"/>
                </a:moveTo>
                <a:lnTo>
                  <a:pt x="8610600" y="0"/>
                </a:lnTo>
                <a:lnTo>
                  <a:pt x="11786754" y="6858000"/>
                </a:lnTo>
                <a:lnTo>
                  <a:pt x="0" y="6858000"/>
                </a:lnTo>
                <a:close/>
              </a:path>
            </a:pathLst>
          </a:cu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Freeform 11">
            <a:extLst>
              <a:ext uri="{FF2B5EF4-FFF2-40B4-BE49-F238E27FC236}">
                <a16:creationId xmlns:a16="http://schemas.microsoft.com/office/drawing/2014/main" id="{3CF62545-93A0-4FD5-9B48-48DCA794CB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581400" cy="6858000"/>
          </a:xfrm>
          <a:custGeom>
            <a:avLst/>
            <a:gdLst>
              <a:gd name="connsiteX0" fmla="*/ 0 w 3581400"/>
              <a:gd name="connsiteY0" fmla="*/ 0 h 6858000"/>
              <a:gd name="connsiteX1" fmla="*/ 405246 w 3581400"/>
              <a:gd name="connsiteY1" fmla="*/ 0 h 6858000"/>
              <a:gd name="connsiteX2" fmla="*/ 3581400 w 3581400"/>
              <a:gd name="connsiteY2" fmla="*/ 6858000 h 6858000"/>
              <a:gd name="connsiteX3" fmla="*/ 0 w 3581400"/>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3581400" h="6858000">
                <a:moveTo>
                  <a:pt x="0" y="0"/>
                </a:moveTo>
                <a:lnTo>
                  <a:pt x="405246" y="0"/>
                </a:lnTo>
                <a:lnTo>
                  <a:pt x="3581400" y="6858000"/>
                </a:lnTo>
                <a:lnTo>
                  <a:pt x="0" y="6858000"/>
                </a:lnTo>
                <a:close/>
              </a:path>
            </a:pathLst>
          </a:cu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Title 1">
            <a:extLst>
              <a:ext uri="{FF2B5EF4-FFF2-40B4-BE49-F238E27FC236}">
                <a16:creationId xmlns:a16="http://schemas.microsoft.com/office/drawing/2014/main" id="{97331124-4E4D-4053-90C2-A8BBD58E0A34}"/>
              </a:ext>
            </a:extLst>
          </p:cNvPr>
          <p:cNvSpPr>
            <a:spLocks noGrp="1"/>
          </p:cNvSpPr>
          <p:nvPr>
            <p:ph type="title"/>
          </p:nvPr>
        </p:nvSpPr>
        <p:spPr>
          <a:xfrm>
            <a:off x="838200" y="365125"/>
            <a:ext cx="10515600" cy="1325563"/>
          </a:xfrm>
        </p:spPr>
        <p:txBody>
          <a:bodyPr vert="horz" lIns="91440" tIns="45720" rIns="91440" bIns="45720" rtlCol="0" anchor="ctr">
            <a:normAutofit/>
          </a:bodyPr>
          <a:lstStyle/>
          <a:p>
            <a:r>
              <a:rPr lang="en-US" dirty="0">
                <a:latin typeface="Arial" panose="020B0604020202020204" pitchFamily="34" charset="0"/>
                <a:cs typeface="Arial" panose="020B0604020202020204" pitchFamily="34" charset="0"/>
              </a:rPr>
              <a:t>Index listing of Blue Star awards </a:t>
            </a:r>
            <a:r>
              <a:rPr lang="en-US" sz="2000" dirty="0">
                <a:latin typeface="Arial" panose="020B0604020202020204" pitchFamily="34" charset="0"/>
                <a:cs typeface="Arial" panose="020B0604020202020204" pitchFamily="34" charset="0"/>
              </a:rPr>
              <a:t>(page 2 of 5)</a:t>
            </a:r>
            <a:r>
              <a:rPr lang="en-US" dirty="0">
                <a:latin typeface="Arial" panose="020B0604020202020204" pitchFamily="34" charset="0"/>
                <a:cs typeface="Arial" panose="020B0604020202020204" pitchFamily="34" charset="0"/>
              </a:rPr>
              <a:t> </a:t>
            </a:r>
            <a:r>
              <a:rPr lang="en-US" kern="1200" dirty="0">
                <a:solidFill>
                  <a:schemeClr val="tx1"/>
                </a:solidFill>
                <a:latin typeface="Arial" panose="020B0604020202020204" pitchFamily="34" charset="0"/>
                <a:cs typeface="Arial" panose="020B0604020202020204" pitchFamily="34" charset="0"/>
              </a:rPr>
              <a:t> </a:t>
            </a:r>
          </a:p>
        </p:txBody>
      </p:sp>
      <p:sp>
        <p:nvSpPr>
          <p:cNvPr id="3" name="Content Placeholder 2">
            <a:extLst>
              <a:ext uri="{FF2B5EF4-FFF2-40B4-BE49-F238E27FC236}">
                <a16:creationId xmlns:a16="http://schemas.microsoft.com/office/drawing/2014/main" id="{41B321EB-4B4B-404F-9944-4576E05697AA}"/>
              </a:ext>
            </a:extLst>
          </p:cNvPr>
          <p:cNvSpPr>
            <a:spLocks noGrp="1"/>
          </p:cNvSpPr>
          <p:nvPr>
            <p:ph idx="1"/>
          </p:nvPr>
        </p:nvSpPr>
        <p:spPr>
          <a:xfrm>
            <a:off x="838200" y="2010833"/>
            <a:ext cx="5096934" cy="4166130"/>
          </a:xfrm>
        </p:spPr>
        <p:txBody>
          <a:bodyPr vert="horz" lIns="91440" tIns="45720" rIns="91440" bIns="45720" rtlCol="0">
            <a:normAutofit/>
          </a:bodyPr>
          <a:lstStyle/>
          <a:p>
            <a:pPr marL="0"/>
            <a:r>
              <a:rPr lang="en-US" sz="1800" dirty="0">
                <a:latin typeface="Arial" panose="020B0604020202020204" pitchFamily="34" charset="0"/>
                <a:cs typeface="Arial" panose="020B0604020202020204" pitchFamily="34" charset="0"/>
              </a:rPr>
              <a:t>B021 – Readi-guard (RO) TM airlock gates </a:t>
            </a:r>
          </a:p>
          <a:p>
            <a:pPr marL="0"/>
            <a:r>
              <a:rPr lang="en-US" sz="1800" dirty="0">
                <a:latin typeface="Arial" panose="020B0604020202020204" pitchFamily="34" charset="0"/>
                <a:cs typeface="Arial" panose="020B0604020202020204" pitchFamily="34" charset="0"/>
              </a:rPr>
              <a:t>B022 – Bunkabin accommodation</a:t>
            </a:r>
          </a:p>
          <a:p>
            <a:pPr marL="0"/>
            <a:r>
              <a:rPr lang="en-US" sz="1800" dirty="0">
                <a:latin typeface="Arial" panose="020B0604020202020204" pitchFamily="34" charset="0"/>
                <a:cs typeface="Arial" panose="020B0604020202020204" pitchFamily="34" charset="0"/>
              </a:rPr>
              <a:t>B023 – Competence</a:t>
            </a:r>
          </a:p>
          <a:p>
            <a:pPr marL="0"/>
            <a:r>
              <a:rPr lang="en-US" sz="1800" dirty="0">
                <a:latin typeface="Arial" panose="020B0604020202020204" pitchFamily="34" charset="0"/>
                <a:cs typeface="Arial" panose="020B0604020202020204" pitchFamily="34" charset="0"/>
              </a:rPr>
              <a:t>B024 – Technology to improve safety (BIM)</a:t>
            </a:r>
          </a:p>
          <a:p>
            <a:pPr marL="0"/>
            <a:r>
              <a:rPr lang="en-US" sz="1800" dirty="0">
                <a:latin typeface="Arial" panose="020B0604020202020204" pitchFamily="34" charset="0"/>
                <a:cs typeface="Arial" panose="020B0604020202020204" pitchFamily="34" charset="0"/>
              </a:rPr>
              <a:t>B025 – </a:t>
            </a:r>
            <a:r>
              <a:rPr lang="en-US" sz="1800">
                <a:latin typeface="Arial" panose="020B0604020202020204" pitchFamily="34" charset="0"/>
                <a:cs typeface="Arial" panose="020B0604020202020204" pitchFamily="34" charset="0"/>
              </a:rPr>
              <a:t>Red Zone </a:t>
            </a:r>
            <a:r>
              <a:rPr lang="en-US" sz="1800" dirty="0">
                <a:latin typeface="Arial" panose="020B0604020202020204" pitchFamily="34" charset="0"/>
                <a:cs typeface="Arial" panose="020B0604020202020204" pitchFamily="34" charset="0"/>
              </a:rPr>
              <a:t>training</a:t>
            </a:r>
          </a:p>
          <a:p>
            <a:pPr marL="0"/>
            <a:r>
              <a:rPr lang="en-US" sz="1800" dirty="0">
                <a:latin typeface="Arial" panose="020B0604020202020204" pitchFamily="34" charset="0"/>
                <a:cs typeface="Arial" panose="020B0604020202020204" pitchFamily="34" charset="0"/>
              </a:rPr>
              <a:t>B026 – Public route planning</a:t>
            </a:r>
          </a:p>
          <a:p>
            <a:pPr marL="0"/>
            <a:r>
              <a:rPr lang="en-US" sz="1800" strike="sngStrike" dirty="0">
                <a:solidFill>
                  <a:srgbClr val="FF0000"/>
                </a:solidFill>
                <a:latin typeface="Arial" panose="020B0604020202020204" pitchFamily="34" charset="0"/>
                <a:cs typeface="Arial" panose="020B0604020202020204" pitchFamily="34" charset="0"/>
              </a:rPr>
              <a:t>B027 – Safety pegs to maintain TBS zone</a:t>
            </a:r>
          </a:p>
          <a:p>
            <a:pPr marL="0"/>
            <a:r>
              <a:rPr lang="en-US" sz="1800" dirty="0">
                <a:latin typeface="Arial" panose="020B0604020202020204" pitchFamily="34" charset="0"/>
                <a:cs typeface="Arial" panose="020B0604020202020204" pitchFamily="34" charset="0"/>
              </a:rPr>
              <a:t>B028 – Control of vehicles leaving site</a:t>
            </a:r>
          </a:p>
          <a:p>
            <a:pPr marL="0"/>
            <a:r>
              <a:rPr lang="en-US" sz="1800" dirty="0">
                <a:latin typeface="Arial" panose="020B0604020202020204" pitchFamily="34" charset="0"/>
                <a:cs typeface="Arial" panose="020B0604020202020204" pitchFamily="34" charset="0"/>
              </a:rPr>
              <a:t>B029 – Vehicle payload and weights sheet</a:t>
            </a:r>
          </a:p>
          <a:p>
            <a:pPr marL="0"/>
            <a:r>
              <a:rPr lang="en-US" sz="1800" dirty="0">
                <a:latin typeface="Arial" panose="020B0604020202020204" pitchFamily="34" charset="0"/>
                <a:cs typeface="Arial" panose="020B0604020202020204" pitchFamily="34" charset="0"/>
              </a:rPr>
              <a:t>B030 – Message boot laces</a:t>
            </a:r>
          </a:p>
        </p:txBody>
      </p:sp>
      <p:sp>
        <p:nvSpPr>
          <p:cNvPr id="4" name="Content Placeholder 2">
            <a:extLst>
              <a:ext uri="{FF2B5EF4-FFF2-40B4-BE49-F238E27FC236}">
                <a16:creationId xmlns:a16="http://schemas.microsoft.com/office/drawing/2014/main" id="{E765E764-67E2-44D6-B9AE-A238CD746263}"/>
              </a:ext>
            </a:extLst>
          </p:cNvPr>
          <p:cNvSpPr txBox="1">
            <a:spLocks/>
          </p:cNvSpPr>
          <p:nvPr/>
        </p:nvSpPr>
        <p:spPr>
          <a:xfrm>
            <a:off x="6256866" y="2010833"/>
            <a:ext cx="5096933" cy="416613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a:r>
              <a:rPr lang="en-US" sz="1800" dirty="0">
                <a:latin typeface="Arial" panose="020B0604020202020204" pitchFamily="34" charset="0"/>
                <a:cs typeface="Arial" panose="020B0604020202020204" pitchFamily="34" charset="0"/>
              </a:rPr>
              <a:t>B031 – Google maps S&amp;O planning   </a:t>
            </a:r>
          </a:p>
          <a:p>
            <a:pPr marL="0"/>
            <a:r>
              <a:rPr lang="en-US" sz="1800" dirty="0">
                <a:latin typeface="Arial" panose="020B0604020202020204" pitchFamily="34" charset="0"/>
                <a:cs typeface="Arial" panose="020B0604020202020204" pitchFamily="34" charset="0"/>
              </a:rPr>
              <a:t>B032 – LGV enforcement</a:t>
            </a:r>
          </a:p>
          <a:p>
            <a:pPr marL="0"/>
            <a:r>
              <a:rPr lang="en-US" sz="1800" dirty="0">
                <a:latin typeface="Arial" panose="020B0604020202020204" pitchFamily="34" charset="0"/>
                <a:cs typeface="Arial" panose="020B0604020202020204" pitchFamily="34" charset="0"/>
              </a:rPr>
              <a:t>B033 – HAVwear watches</a:t>
            </a:r>
          </a:p>
          <a:p>
            <a:pPr marL="0"/>
            <a:r>
              <a:rPr lang="en-US" sz="1800" dirty="0">
                <a:solidFill>
                  <a:schemeClr val="accent5">
                    <a:lumMod val="60000"/>
                    <a:lumOff val="40000"/>
                  </a:schemeClr>
                </a:solidFill>
                <a:latin typeface="Arial" panose="020B0604020202020204" pitchFamily="34" charset="0"/>
                <a:cs typeface="Arial" panose="020B0604020202020204" pitchFamily="34" charset="0"/>
              </a:rPr>
              <a:t>B034 – LED lights on goal posts</a:t>
            </a:r>
          </a:p>
          <a:p>
            <a:pPr marL="0"/>
            <a:r>
              <a:rPr lang="en-US" sz="1800" dirty="0">
                <a:latin typeface="Arial" panose="020B0604020202020204" pitchFamily="34" charset="0"/>
                <a:cs typeface="Arial" panose="020B0604020202020204" pitchFamily="34" charset="0"/>
              </a:rPr>
              <a:t>B035 – Briefing document (daily)</a:t>
            </a:r>
          </a:p>
          <a:p>
            <a:pPr marL="0"/>
            <a:r>
              <a:rPr lang="en-US" sz="1800" dirty="0">
                <a:latin typeface="Arial" panose="020B0604020202020204" pitchFamily="34" charset="0"/>
                <a:cs typeface="Arial" panose="020B0604020202020204" pitchFamily="34" charset="0"/>
              </a:rPr>
              <a:t>B036 – Call button for ped access to site</a:t>
            </a:r>
          </a:p>
          <a:p>
            <a:pPr marL="0"/>
            <a:r>
              <a:rPr lang="en-US" sz="1800" dirty="0">
                <a:latin typeface="Arial" panose="020B0604020202020204" pitchFamily="34" charset="0"/>
                <a:cs typeface="Arial" panose="020B0604020202020204" pitchFamily="34" charset="0"/>
              </a:rPr>
              <a:t>B037 – QR codes and NFC readers</a:t>
            </a:r>
          </a:p>
          <a:p>
            <a:pPr marL="0"/>
            <a:r>
              <a:rPr lang="en-US" sz="1800" dirty="0">
                <a:latin typeface="Arial" panose="020B0604020202020204" pitchFamily="34" charset="0"/>
                <a:cs typeface="Arial" panose="020B0604020202020204" pitchFamily="34" charset="0"/>
              </a:rPr>
              <a:t>B038 – Skipper tape exclusion zone</a:t>
            </a:r>
          </a:p>
          <a:p>
            <a:pPr marL="0"/>
            <a:r>
              <a:rPr lang="en-US" sz="1800" dirty="0">
                <a:latin typeface="Arial" panose="020B0604020202020204" pitchFamily="34" charset="0"/>
                <a:cs typeface="Arial" panose="020B0604020202020204" pitchFamily="34" charset="0"/>
              </a:rPr>
              <a:t>B039 – Value engineering</a:t>
            </a:r>
          </a:p>
          <a:p>
            <a:pPr marL="0"/>
            <a:r>
              <a:rPr lang="en-US" sz="1800" dirty="0">
                <a:latin typeface="Arial" panose="020B0604020202020204" pitchFamily="34" charset="0"/>
                <a:cs typeface="Arial" panose="020B0604020202020204" pitchFamily="34" charset="0"/>
              </a:rPr>
              <a:t>B040 – Improving communication</a:t>
            </a:r>
          </a:p>
        </p:txBody>
      </p:sp>
    </p:spTree>
    <p:extLst>
      <p:ext uri="{BB962C8B-B14F-4D97-AF65-F5344CB8AC3E}">
        <p14:creationId xmlns:p14="http://schemas.microsoft.com/office/powerpoint/2010/main" val="2244297244"/>
      </p:ext>
    </p:extLst>
  </p:cSld>
  <p:clrMapOvr>
    <a:overrideClrMapping bg1="dk1" tx1="lt1" bg2="dk2" tx2="lt2" accent1="accent1" accent2="accent2" accent3="accent3" accent4="accent4" accent5="accent5" accent6="accent6" hlink="hlink" folHlink="folHlink"/>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404040"/>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FEF085B8-A2C0-4A6F-B663-CCC56F3CD37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324"/>
            <a:ext cx="12192000" cy="6861324"/>
          </a:xfrm>
          <a:prstGeom prst="rect">
            <a:avLst/>
          </a:pr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Freeform 13">
            <a:extLst>
              <a:ext uri="{FF2B5EF4-FFF2-40B4-BE49-F238E27FC236}">
                <a16:creationId xmlns:a16="http://schemas.microsoft.com/office/drawing/2014/main" id="{2658F6D6-96E0-421A-96D6-3DF4040085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1786754" cy="6858000"/>
          </a:xfrm>
          <a:custGeom>
            <a:avLst/>
            <a:gdLst>
              <a:gd name="connsiteX0" fmla="*/ 0 w 11786754"/>
              <a:gd name="connsiteY0" fmla="*/ 0 h 6858000"/>
              <a:gd name="connsiteX1" fmla="*/ 8610600 w 11786754"/>
              <a:gd name="connsiteY1" fmla="*/ 0 h 6858000"/>
              <a:gd name="connsiteX2" fmla="*/ 11786754 w 11786754"/>
              <a:gd name="connsiteY2" fmla="*/ 6858000 h 6858000"/>
              <a:gd name="connsiteX3" fmla="*/ 0 w 11786754"/>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11786754" h="6858000">
                <a:moveTo>
                  <a:pt x="0" y="0"/>
                </a:moveTo>
                <a:lnTo>
                  <a:pt x="8610600" y="0"/>
                </a:lnTo>
                <a:lnTo>
                  <a:pt x="11786754" y="6858000"/>
                </a:lnTo>
                <a:lnTo>
                  <a:pt x="0" y="6858000"/>
                </a:lnTo>
                <a:close/>
              </a:path>
            </a:pathLst>
          </a:cu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Freeform 11">
            <a:extLst>
              <a:ext uri="{FF2B5EF4-FFF2-40B4-BE49-F238E27FC236}">
                <a16:creationId xmlns:a16="http://schemas.microsoft.com/office/drawing/2014/main" id="{3CF62545-93A0-4FD5-9B48-48DCA794CB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581400" cy="6858000"/>
          </a:xfrm>
          <a:custGeom>
            <a:avLst/>
            <a:gdLst>
              <a:gd name="connsiteX0" fmla="*/ 0 w 3581400"/>
              <a:gd name="connsiteY0" fmla="*/ 0 h 6858000"/>
              <a:gd name="connsiteX1" fmla="*/ 405246 w 3581400"/>
              <a:gd name="connsiteY1" fmla="*/ 0 h 6858000"/>
              <a:gd name="connsiteX2" fmla="*/ 3581400 w 3581400"/>
              <a:gd name="connsiteY2" fmla="*/ 6858000 h 6858000"/>
              <a:gd name="connsiteX3" fmla="*/ 0 w 3581400"/>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3581400" h="6858000">
                <a:moveTo>
                  <a:pt x="0" y="0"/>
                </a:moveTo>
                <a:lnTo>
                  <a:pt x="405246" y="0"/>
                </a:lnTo>
                <a:lnTo>
                  <a:pt x="3581400" y="6858000"/>
                </a:lnTo>
                <a:lnTo>
                  <a:pt x="0" y="6858000"/>
                </a:lnTo>
                <a:close/>
              </a:path>
            </a:pathLst>
          </a:cu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Title 1">
            <a:extLst>
              <a:ext uri="{FF2B5EF4-FFF2-40B4-BE49-F238E27FC236}">
                <a16:creationId xmlns:a16="http://schemas.microsoft.com/office/drawing/2014/main" id="{97331124-4E4D-4053-90C2-A8BBD58E0A34}"/>
              </a:ext>
            </a:extLst>
          </p:cNvPr>
          <p:cNvSpPr>
            <a:spLocks noGrp="1"/>
          </p:cNvSpPr>
          <p:nvPr>
            <p:ph type="title"/>
          </p:nvPr>
        </p:nvSpPr>
        <p:spPr>
          <a:xfrm>
            <a:off x="838200" y="365125"/>
            <a:ext cx="10515600" cy="1325563"/>
          </a:xfrm>
        </p:spPr>
        <p:txBody>
          <a:bodyPr vert="horz" lIns="91440" tIns="45720" rIns="91440" bIns="45720" rtlCol="0" anchor="ctr">
            <a:normAutofit/>
          </a:bodyPr>
          <a:lstStyle/>
          <a:p>
            <a:r>
              <a:rPr lang="en-US" dirty="0">
                <a:latin typeface="Arial" panose="020B0604020202020204" pitchFamily="34" charset="0"/>
                <a:cs typeface="Arial" panose="020B0604020202020204" pitchFamily="34" charset="0"/>
              </a:rPr>
              <a:t>Index listing of Blue Star awards </a:t>
            </a:r>
            <a:r>
              <a:rPr lang="en-US" sz="2000" dirty="0">
                <a:latin typeface="Arial" panose="020B0604020202020204" pitchFamily="34" charset="0"/>
                <a:cs typeface="Arial" panose="020B0604020202020204" pitchFamily="34" charset="0"/>
              </a:rPr>
              <a:t>(page 3 of 5)</a:t>
            </a:r>
            <a:r>
              <a:rPr lang="en-US" dirty="0">
                <a:latin typeface="Arial" panose="020B0604020202020204" pitchFamily="34" charset="0"/>
                <a:cs typeface="Arial" panose="020B0604020202020204" pitchFamily="34" charset="0"/>
              </a:rPr>
              <a:t> </a:t>
            </a:r>
            <a:r>
              <a:rPr lang="en-US" kern="1200" dirty="0">
                <a:solidFill>
                  <a:schemeClr val="tx1"/>
                </a:solidFill>
                <a:latin typeface="Arial" panose="020B0604020202020204" pitchFamily="34" charset="0"/>
                <a:cs typeface="Arial" panose="020B0604020202020204" pitchFamily="34" charset="0"/>
              </a:rPr>
              <a:t> </a:t>
            </a:r>
          </a:p>
        </p:txBody>
      </p:sp>
      <p:sp>
        <p:nvSpPr>
          <p:cNvPr id="3" name="Content Placeholder 2">
            <a:extLst>
              <a:ext uri="{FF2B5EF4-FFF2-40B4-BE49-F238E27FC236}">
                <a16:creationId xmlns:a16="http://schemas.microsoft.com/office/drawing/2014/main" id="{41B321EB-4B4B-404F-9944-4576E05697AA}"/>
              </a:ext>
            </a:extLst>
          </p:cNvPr>
          <p:cNvSpPr>
            <a:spLocks noGrp="1"/>
          </p:cNvSpPr>
          <p:nvPr>
            <p:ph idx="1"/>
          </p:nvPr>
        </p:nvSpPr>
        <p:spPr>
          <a:xfrm>
            <a:off x="838200" y="2010833"/>
            <a:ext cx="5096934" cy="4166130"/>
          </a:xfrm>
        </p:spPr>
        <p:txBody>
          <a:bodyPr vert="horz" lIns="91440" tIns="45720" rIns="91440" bIns="45720" rtlCol="0">
            <a:normAutofit/>
          </a:bodyPr>
          <a:lstStyle/>
          <a:p>
            <a:pPr marL="0"/>
            <a:r>
              <a:rPr lang="en-US" sz="1800" dirty="0">
                <a:latin typeface="Arial" panose="020B0604020202020204" pitchFamily="34" charset="0"/>
                <a:cs typeface="Arial" panose="020B0604020202020204" pitchFamily="34" charset="0"/>
              </a:rPr>
              <a:t>B041 – Incident investigation</a:t>
            </a:r>
          </a:p>
          <a:p>
            <a:pPr marL="0"/>
            <a:r>
              <a:rPr lang="en-US" sz="1800" dirty="0">
                <a:latin typeface="Arial" panose="020B0604020202020204" pitchFamily="34" charset="0"/>
                <a:cs typeface="Arial" panose="020B0604020202020204" pitchFamily="34" charset="0"/>
              </a:rPr>
              <a:t>B042 – TM (influencing drivers / body cams)</a:t>
            </a:r>
          </a:p>
          <a:p>
            <a:pPr marL="0"/>
            <a:r>
              <a:rPr lang="en-US" sz="1800" dirty="0">
                <a:latin typeface="Arial" panose="020B0604020202020204" pitchFamily="34" charset="0"/>
                <a:cs typeface="Arial" panose="020B0604020202020204" pitchFamily="34" charset="0"/>
              </a:rPr>
              <a:t>B043 – PatrolLive</a:t>
            </a:r>
          </a:p>
          <a:p>
            <a:pPr marL="0"/>
            <a:r>
              <a:rPr lang="en-US" sz="1800" strike="sngStrike" dirty="0">
                <a:solidFill>
                  <a:srgbClr val="FF0000"/>
                </a:solidFill>
                <a:latin typeface="Arial" panose="020B0604020202020204" pitchFamily="34" charset="0"/>
                <a:cs typeface="Arial" panose="020B0604020202020204" pitchFamily="34" charset="0"/>
              </a:rPr>
              <a:t>B044 – Work behind access and exit points</a:t>
            </a:r>
          </a:p>
          <a:p>
            <a:pPr marL="0"/>
            <a:r>
              <a:rPr lang="en-US" sz="1800" dirty="0">
                <a:latin typeface="Arial" panose="020B0604020202020204" pitchFamily="34" charset="0"/>
                <a:cs typeface="Arial" panose="020B0604020202020204" pitchFamily="34" charset="0"/>
              </a:rPr>
              <a:t>B045 – Control of HAVS (PAM breaker)</a:t>
            </a:r>
          </a:p>
          <a:p>
            <a:pPr marL="0"/>
            <a:r>
              <a:rPr lang="en-US" sz="1800" dirty="0">
                <a:latin typeface="Arial" panose="020B0604020202020204" pitchFamily="34" charset="0"/>
                <a:cs typeface="Arial" panose="020B0604020202020204" pitchFamily="34" charset="0"/>
              </a:rPr>
              <a:t>B046 – Safety gates</a:t>
            </a:r>
          </a:p>
          <a:p>
            <a:pPr marL="0"/>
            <a:r>
              <a:rPr lang="en-US" sz="1800" dirty="0">
                <a:latin typeface="Arial" panose="020B0604020202020204" pitchFamily="34" charset="0"/>
                <a:cs typeface="Arial" panose="020B0604020202020204" pitchFamily="34" charset="0"/>
              </a:rPr>
              <a:t>B047 – Works access gate (WAG)</a:t>
            </a:r>
          </a:p>
          <a:p>
            <a:pPr marL="0"/>
            <a:r>
              <a:rPr lang="en-US" sz="1800" dirty="0">
                <a:latin typeface="Arial" panose="020B0604020202020204" pitchFamily="34" charset="0"/>
                <a:cs typeface="Arial" panose="020B0604020202020204" pitchFamily="34" charset="0"/>
              </a:rPr>
              <a:t>B048 – Site security)</a:t>
            </a:r>
          </a:p>
          <a:p>
            <a:pPr marL="0"/>
            <a:r>
              <a:rPr lang="en-US" sz="1800" i="1" strike="sngStrike" dirty="0">
                <a:latin typeface="Arial" panose="020B0604020202020204" pitchFamily="34" charset="0"/>
                <a:cs typeface="Arial" panose="020B0604020202020204" pitchFamily="34" charset="0"/>
              </a:rPr>
              <a:t>B049 – A duplication of BS Award 43</a:t>
            </a:r>
          </a:p>
          <a:p>
            <a:pPr marL="0"/>
            <a:r>
              <a:rPr lang="en-US" sz="1800" i="1" strike="sngStrike" dirty="0">
                <a:latin typeface="Arial" panose="020B0604020202020204" pitchFamily="34" charset="0"/>
                <a:cs typeface="Arial" panose="020B0604020202020204" pitchFamily="34" charset="0"/>
              </a:rPr>
              <a:t>B050 – A duplication of BS Award 44</a:t>
            </a:r>
          </a:p>
          <a:p>
            <a:pPr marL="0"/>
            <a:endParaRPr lang="en-US" sz="2000" dirty="0"/>
          </a:p>
        </p:txBody>
      </p:sp>
      <p:sp>
        <p:nvSpPr>
          <p:cNvPr id="4" name="Content Placeholder 2">
            <a:extLst>
              <a:ext uri="{FF2B5EF4-FFF2-40B4-BE49-F238E27FC236}">
                <a16:creationId xmlns:a16="http://schemas.microsoft.com/office/drawing/2014/main" id="{E765E764-67E2-44D6-B9AE-A238CD746263}"/>
              </a:ext>
            </a:extLst>
          </p:cNvPr>
          <p:cNvSpPr txBox="1">
            <a:spLocks/>
          </p:cNvSpPr>
          <p:nvPr/>
        </p:nvSpPr>
        <p:spPr>
          <a:xfrm>
            <a:off x="6256866" y="2010833"/>
            <a:ext cx="5096933" cy="416613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a:r>
              <a:rPr lang="en-US" sz="1800" dirty="0">
                <a:solidFill>
                  <a:schemeClr val="accent1">
                    <a:lumMod val="60000"/>
                    <a:lumOff val="40000"/>
                  </a:schemeClr>
                </a:solidFill>
                <a:latin typeface="Arial" panose="020B0604020202020204" pitchFamily="34" charset="0"/>
                <a:cs typeface="Arial" panose="020B0604020202020204" pitchFamily="34" charset="0"/>
              </a:rPr>
              <a:t>B051 – Animated RAMS  </a:t>
            </a:r>
          </a:p>
          <a:p>
            <a:pPr marL="0"/>
            <a:r>
              <a:rPr lang="en-US" sz="1800" dirty="0">
                <a:latin typeface="Arial" panose="020B0604020202020204" pitchFamily="34" charset="0"/>
                <a:cs typeface="Arial" panose="020B0604020202020204" pitchFamily="34" charset="0"/>
              </a:rPr>
              <a:t>B052 – Yellow mat</a:t>
            </a:r>
          </a:p>
          <a:p>
            <a:pPr marL="0"/>
            <a:r>
              <a:rPr lang="en-US" sz="1800" dirty="0">
                <a:latin typeface="Arial" panose="020B0604020202020204" pitchFamily="34" charset="0"/>
                <a:cs typeface="Arial" panose="020B0604020202020204" pitchFamily="34" charset="0"/>
              </a:rPr>
              <a:t>B053 – SMART SITE monitors</a:t>
            </a:r>
          </a:p>
          <a:p>
            <a:pPr marL="0"/>
            <a:r>
              <a:rPr lang="en-US" sz="1800" dirty="0">
                <a:latin typeface="Arial" panose="020B0604020202020204" pitchFamily="34" charset="0"/>
                <a:cs typeface="Arial" panose="020B0604020202020204" pitchFamily="34" charset="0"/>
              </a:rPr>
              <a:t>B054 – Vest and helmet lights</a:t>
            </a:r>
          </a:p>
          <a:p>
            <a:pPr marL="0"/>
            <a:r>
              <a:rPr lang="en-US" sz="1800" dirty="0">
                <a:latin typeface="Arial" panose="020B0604020202020204" pitchFamily="34" charset="0"/>
                <a:cs typeface="Arial" panose="020B0604020202020204" pitchFamily="34" charset="0"/>
              </a:rPr>
              <a:t>B055 – TM works order management system</a:t>
            </a:r>
          </a:p>
          <a:p>
            <a:pPr marL="0"/>
            <a:r>
              <a:rPr lang="en-US" sz="1800" dirty="0">
                <a:latin typeface="Arial" panose="020B0604020202020204" pitchFamily="34" charset="0"/>
                <a:cs typeface="Arial" panose="020B0604020202020204" pitchFamily="34" charset="0"/>
              </a:rPr>
              <a:t>B056 – TM nightshift isolation plan</a:t>
            </a:r>
          </a:p>
          <a:p>
            <a:pPr marL="0"/>
            <a:r>
              <a:rPr lang="en-US" sz="1800" dirty="0">
                <a:solidFill>
                  <a:schemeClr val="accent1">
                    <a:lumMod val="60000"/>
                    <a:lumOff val="40000"/>
                  </a:schemeClr>
                </a:solidFill>
                <a:latin typeface="Arial" panose="020B0604020202020204" pitchFamily="34" charset="0"/>
                <a:cs typeface="Arial" panose="020B0604020202020204" pitchFamily="34" charset="0"/>
              </a:rPr>
              <a:t>B057 – Service avoidance</a:t>
            </a:r>
          </a:p>
          <a:p>
            <a:pPr marL="0"/>
            <a:r>
              <a:rPr lang="en-US" sz="1800" dirty="0">
                <a:latin typeface="Arial" panose="020B0604020202020204" pitchFamily="34" charset="0"/>
                <a:cs typeface="Arial" panose="020B0604020202020204" pitchFamily="34" charset="0"/>
              </a:rPr>
              <a:t>B058 – 2-way radios, key info, dumper cam</a:t>
            </a:r>
          </a:p>
          <a:p>
            <a:pPr marL="0"/>
            <a:r>
              <a:rPr lang="en-US" sz="1800" dirty="0">
                <a:latin typeface="Arial" panose="020B0604020202020204" pitchFamily="34" charset="0"/>
                <a:cs typeface="Arial" panose="020B0604020202020204" pitchFamily="34" charset="0"/>
              </a:rPr>
              <a:t>B059 – Use of stop gates</a:t>
            </a:r>
          </a:p>
          <a:p>
            <a:pPr marL="0"/>
            <a:r>
              <a:rPr lang="en-US" sz="1800" dirty="0">
                <a:latin typeface="Arial" panose="020B0604020202020204" pitchFamily="34" charset="0"/>
                <a:cs typeface="Arial" panose="020B0604020202020204" pitchFamily="34" charset="0"/>
              </a:rPr>
              <a:t>B060 – Plant person interface training</a:t>
            </a:r>
          </a:p>
        </p:txBody>
      </p:sp>
    </p:spTree>
    <p:extLst>
      <p:ext uri="{BB962C8B-B14F-4D97-AF65-F5344CB8AC3E}">
        <p14:creationId xmlns:p14="http://schemas.microsoft.com/office/powerpoint/2010/main" val="3175167144"/>
      </p:ext>
    </p:extLst>
  </p:cSld>
  <p:clrMapOvr>
    <a:overrideClrMapping bg1="dk1" tx1="lt1" bg2="dk2" tx2="lt2" accent1="accent1" accent2="accent2" accent3="accent3" accent4="accent4" accent5="accent5" accent6="accent6" hlink="hlink" folHlink="folHlink"/>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404040"/>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FEF085B8-A2C0-4A6F-B663-CCC56F3CD37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324"/>
            <a:ext cx="12192000" cy="6861324"/>
          </a:xfrm>
          <a:prstGeom prst="rect">
            <a:avLst/>
          </a:pr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Freeform 13">
            <a:extLst>
              <a:ext uri="{FF2B5EF4-FFF2-40B4-BE49-F238E27FC236}">
                <a16:creationId xmlns:a16="http://schemas.microsoft.com/office/drawing/2014/main" id="{2658F6D6-96E0-421A-96D6-3DF4040085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1786754" cy="6858000"/>
          </a:xfrm>
          <a:custGeom>
            <a:avLst/>
            <a:gdLst>
              <a:gd name="connsiteX0" fmla="*/ 0 w 11786754"/>
              <a:gd name="connsiteY0" fmla="*/ 0 h 6858000"/>
              <a:gd name="connsiteX1" fmla="*/ 8610600 w 11786754"/>
              <a:gd name="connsiteY1" fmla="*/ 0 h 6858000"/>
              <a:gd name="connsiteX2" fmla="*/ 11786754 w 11786754"/>
              <a:gd name="connsiteY2" fmla="*/ 6858000 h 6858000"/>
              <a:gd name="connsiteX3" fmla="*/ 0 w 11786754"/>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11786754" h="6858000">
                <a:moveTo>
                  <a:pt x="0" y="0"/>
                </a:moveTo>
                <a:lnTo>
                  <a:pt x="8610600" y="0"/>
                </a:lnTo>
                <a:lnTo>
                  <a:pt x="11786754" y="6858000"/>
                </a:lnTo>
                <a:lnTo>
                  <a:pt x="0" y="6858000"/>
                </a:lnTo>
                <a:close/>
              </a:path>
            </a:pathLst>
          </a:cu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Freeform 11">
            <a:extLst>
              <a:ext uri="{FF2B5EF4-FFF2-40B4-BE49-F238E27FC236}">
                <a16:creationId xmlns:a16="http://schemas.microsoft.com/office/drawing/2014/main" id="{3CF62545-93A0-4FD5-9B48-48DCA794CB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581400" cy="6858000"/>
          </a:xfrm>
          <a:custGeom>
            <a:avLst/>
            <a:gdLst>
              <a:gd name="connsiteX0" fmla="*/ 0 w 3581400"/>
              <a:gd name="connsiteY0" fmla="*/ 0 h 6858000"/>
              <a:gd name="connsiteX1" fmla="*/ 405246 w 3581400"/>
              <a:gd name="connsiteY1" fmla="*/ 0 h 6858000"/>
              <a:gd name="connsiteX2" fmla="*/ 3581400 w 3581400"/>
              <a:gd name="connsiteY2" fmla="*/ 6858000 h 6858000"/>
              <a:gd name="connsiteX3" fmla="*/ 0 w 3581400"/>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3581400" h="6858000">
                <a:moveTo>
                  <a:pt x="0" y="0"/>
                </a:moveTo>
                <a:lnTo>
                  <a:pt x="405246" y="0"/>
                </a:lnTo>
                <a:lnTo>
                  <a:pt x="3581400" y="6858000"/>
                </a:lnTo>
                <a:lnTo>
                  <a:pt x="0" y="6858000"/>
                </a:lnTo>
                <a:close/>
              </a:path>
            </a:pathLst>
          </a:cu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Title 1">
            <a:extLst>
              <a:ext uri="{FF2B5EF4-FFF2-40B4-BE49-F238E27FC236}">
                <a16:creationId xmlns:a16="http://schemas.microsoft.com/office/drawing/2014/main" id="{97331124-4E4D-4053-90C2-A8BBD58E0A34}"/>
              </a:ext>
            </a:extLst>
          </p:cNvPr>
          <p:cNvSpPr>
            <a:spLocks noGrp="1"/>
          </p:cNvSpPr>
          <p:nvPr>
            <p:ph type="title"/>
          </p:nvPr>
        </p:nvSpPr>
        <p:spPr>
          <a:xfrm>
            <a:off x="838200" y="365125"/>
            <a:ext cx="10515600" cy="1325563"/>
          </a:xfrm>
        </p:spPr>
        <p:txBody>
          <a:bodyPr vert="horz" lIns="91440" tIns="45720" rIns="91440" bIns="45720" rtlCol="0" anchor="ctr">
            <a:normAutofit/>
          </a:bodyPr>
          <a:lstStyle/>
          <a:p>
            <a:r>
              <a:rPr lang="en-US" dirty="0">
                <a:latin typeface="Arial" panose="020B0604020202020204" pitchFamily="34" charset="0"/>
                <a:cs typeface="Arial" panose="020B0604020202020204" pitchFamily="34" charset="0"/>
              </a:rPr>
              <a:t>Index listing of Blue Star awards </a:t>
            </a:r>
            <a:r>
              <a:rPr lang="en-US" sz="2000" dirty="0">
                <a:latin typeface="Arial" panose="020B0604020202020204" pitchFamily="34" charset="0"/>
                <a:cs typeface="Arial" panose="020B0604020202020204" pitchFamily="34" charset="0"/>
              </a:rPr>
              <a:t>(page 4 of 5)</a:t>
            </a:r>
            <a:r>
              <a:rPr lang="en-US" dirty="0">
                <a:latin typeface="Arial" panose="020B0604020202020204" pitchFamily="34" charset="0"/>
                <a:cs typeface="Arial" panose="020B0604020202020204" pitchFamily="34" charset="0"/>
              </a:rPr>
              <a:t> </a:t>
            </a:r>
            <a:r>
              <a:rPr lang="en-US" kern="1200" dirty="0">
                <a:solidFill>
                  <a:schemeClr val="tx1"/>
                </a:solidFill>
                <a:latin typeface="Arial" panose="020B0604020202020204" pitchFamily="34" charset="0"/>
                <a:cs typeface="Arial" panose="020B0604020202020204" pitchFamily="34" charset="0"/>
              </a:rPr>
              <a:t> </a:t>
            </a:r>
          </a:p>
        </p:txBody>
      </p:sp>
      <p:sp>
        <p:nvSpPr>
          <p:cNvPr id="3" name="Content Placeholder 2">
            <a:extLst>
              <a:ext uri="{FF2B5EF4-FFF2-40B4-BE49-F238E27FC236}">
                <a16:creationId xmlns:a16="http://schemas.microsoft.com/office/drawing/2014/main" id="{41B321EB-4B4B-404F-9944-4576E05697AA}"/>
              </a:ext>
            </a:extLst>
          </p:cNvPr>
          <p:cNvSpPr>
            <a:spLocks noGrp="1"/>
          </p:cNvSpPr>
          <p:nvPr>
            <p:ph idx="1"/>
          </p:nvPr>
        </p:nvSpPr>
        <p:spPr>
          <a:xfrm>
            <a:off x="838200" y="2010833"/>
            <a:ext cx="5096934" cy="4166130"/>
          </a:xfrm>
        </p:spPr>
        <p:txBody>
          <a:bodyPr vert="horz" lIns="91440" tIns="45720" rIns="91440" bIns="45720" rtlCol="0">
            <a:normAutofit/>
          </a:bodyPr>
          <a:lstStyle/>
          <a:p>
            <a:pPr marL="0"/>
            <a:r>
              <a:rPr lang="en-US" sz="1800" dirty="0">
                <a:latin typeface="Arial" panose="020B0604020202020204" pitchFamily="34" charset="0"/>
                <a:cs typeface="Arial" panose="020B0604020202020204" pitchFamily="34" charset="0"/>
              </a:rPr>
              <a:t>B061 – Induction training area 1 </a:t>
            </a:r>
          </a:p>
          <a:p>
            <a:pPr marL="0"/>
            <a:r>
              <a:rPr lang="en-US" sz="1800" dirty="0">
                <a:latin typeface="Arial" panose="020B0604020202020204" pitchFamily="34" charset="0"/>
                <a:cs typeface="Arial" panose="020B0604020202020204" pitchFamily="34" charset="0"/>
              </a:rPr>
              <a:t>B062 – PPI, JCB Hydradig, Prolec restrictors</a:t>
            </a:r>
          </a:p>
          <a:p>
            <a:pPr marL="0"/>
            <a:r>
              <a:rPr lang="en-US" sz="1800" dirty="0">
                <a:latin typeface="Arial" panose="020B0604020202020204" pitchFamily="34" charset="0"/>
                <a:cs typeface="Arial" panose="020B0604020202020204" pitchFamily="34" charset="0"/>
              </a:rPr>
              <a:t>B063 – LifeVac</a:t>
            </a:r>
          </a:p>
          <a:p>
            <a:pPr marL="0"/>
            <a:r>
              <a:rPr lang="en-US" sz="1800" dirty="0">
                <a:latin typeface="Arial" panose="020B0604020202020204" pitchFamily="34" charset="0"/>
                <a:cs typeface="Arial" panose="020B0604020202020204" pitchFamily="34" charset="0"/>
              </a:rPr>
              <a:t>B064 – Virtual reality (VR) training</a:t>
            </a:r>
          </a:p>
          <a:p>
            <a:pPr marL="0"/>
            <a:r>
              <a:rPr lang="en-US" sz="1800" dirty="0">
                <a:latin typeface="Arial" panose="020B0604020202020204" pitchFamily="34" charset="0"/>
                <a:cs typeface="Arial" panose="020B0604020202020204" pitchFamily="34" charset="0"/>
              </a:rPr>
              <a:t>B065 – Rotating dumper cab</a:t>
            </a:r>
          </a:p>
          <a:p>
            <a:pPr marL="0"/>
            <a:r>
              <a:rPr lang="en-US" sz="1800" dirty="0">
                <a:latin typeface="Arial" panose="020B0604020202020204" pitchFamily="34" charset="0"/>
                <a:cs typeface="Arial" panose="020B0604020202020204" pitchFamily="34" charset="0"/>
              </a:rPr>
              <a:t>B066 – Surface mining (use of Power Plane)</a:t>
            </a:r>
          </a:p>
          <a:p>
            <a:pPr marL="0"/>
            <a:r>
              <a:rPr lang="en-US" sz="1800" dirty="0">
                <a:latin typeface="Arial" panose="020B0604020202020204" pitchFamily="34" charset="0"/>
                <a:cs typeface="Arial" panose="020B0604020202020204" pitchFamily="34" charset="0"/>
              </a:rPr>
              <a:t>B067 – Occupational health, fatigue</a:t>
            </a:r>
          </a:p>
          <a:p>
            <a:pPr marL="0"/>
            <a:r>
              <a:rPr lang="en-US" sz="1800" dirty="0">
                <a:solidFill>
                  <a:schemeClr val="accent1">
                    <a:lumMod val="60000"/>
                    <a:lumOff val="40000"/>
                  </a:schemeClr>
                </a:solidFill>
                <a:latin typeface="Arial" panose="020B0604020202020204" pitchFamily="34" charset="0"/>
                <a:cs typeface="Arial" panose="020B0604020202020204" pitchFamily="34" charset="0"/>
              </a:rPr>
              <a:t>B068 – Service avoidance</a:t>
            </a:r>
          </a:p>
          <a:p>
            <a:pPr marL="0"/>
            <a:r>
              <a:rPr lang="en-US" sz="1800" dirty="0">
                <a:solidFill>
                  <a:schemeClr val="accent1">
                    <a:lumMod val="60000"/>
                    <a:lumOff val="40000"/>
                  </a:schemeClr>
                </a:solidFill>
                <a:latin typeface="Arial" panose="020B0604020202020204" pitchFamily="34" charset="0"/>
                <a:cs typeface="Arial" panose="020B0604020202020204" pitchFamily="34" charset="0"/>
              </a:rPr>
              <a:t>B069 – Overhead protection</a:t>
            </a:r>
          </a:p>
          <a:p>
            <a:pPr marL="0"/>
            <a:r>
              <a:rPr lang="en-US" sz="1800" dirty="0">
                <a:latin typeface="Arial" panose="020B0604020202020204" pitchFamily="34" charset="0"/>
                <a:cs typeface="Arial" panose="020B0604020202020204" pitchFamily="34" charset="0"/>
              </a:rPr>
              <a:t>B070 – Banners (bridge name / No / location)</a:t>
            </a:r>
          </a:p>
          <a:p>
            <a:pPr marL="0"/>
            <a:endParaRPr lang="en-US" sz="2000" dirty="0"/>
          </a:p>
        </p:txBody>
      </p:sp>
      <p:sp>
        <p:nvSpPr>
          <p:cNvPr id="4" name="Content Placeholder 2">
            <a:extLst>
              <a:ext uri="{FF2B5EF4-FFF2-40B4-BE49-F238E27FC236}">
                <a16:creationId xmlns:a16="http://schemas.microsoft.com/office/drawing/2014/main" id="{E765E764-67E2-44D6-B9AE-A238CD746263}"/>
              </a:ext>
            </a:extLst>
          </p:cNvPr>
          <p:cNvSpPr txBox="1">
            <a:spLocks/>
          </p:cNvSpPr>
          <p:nvPr/>
        </p:nvSpPr>
        <p:spPr>
          <a:xfrm>
            <a:off x="6256866" y="2010833"/>
            <a:ext cx="5096933" cy="416613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a:r>
              <a:rPr lang="en-US" sz="1800" dirty="0">
                <a:latin typeface="Arial" panose="020B0604020202020204" pitchFamily="34" charset="0"/>
                <a:cs typeface="Arial" panose="020B0604020202020204" pitchFamily="34" charset="0"/>
              </a:rPr>
              <a:t>B071 – Remote drilling (No HAVS)   </a:t>
            </a:r>
          </a:p>
          <a:p>
            <a:pPr marL="0"/>
            <a:r>
              <a:rPr lang="en-US" sz="1800" dirty="0">
                <a:latin typeface="Arial" panose="020B0604020202020204" pitchFamily="34" charset="0"/>
                <a:cs typeface="Arial" panose="020B0604020202020204" pitchFamily="34" charset="0"/>
              </a:rPr>
              <a:t>B072 – MEWP virtual reality training simulator</a:t>
            </a:r>
          </a:p>
          <a:p>
            <a:pPr marL="0"/>
            <a:r>
              <a:rPr lang="en-US" sz="1800" dirty="0">
                <a:latin typeface="Arial" panose="020B0604020202020204" pitchFamily="34" charset="0"/>
                <a:cs typeface="Arial" panose="020B0604020202020204" pitchFamily="34" charset="0"/>
              </a:rPr>
              <a:t>B073 – Drone tech aerial mapping stockpiles</a:t>
            </a:r>
          </a:p>
          <a:p>
            <a:pPr marL="0"/>
            <a:r>
              <a:rPr lang="en-US" sz="1800" dirty="0">
                <a:latin typeface="Arial" panose="020B0604020202020204" pitchFamily="34" charset="0"/>
                <a:cs typeface="Arial" panose="020B0604020202020204" pitchFamily="34" charset="0"/>
              </a:rPr>
              <a:t>B074 – Halo Deployment ‘Worker Guardian’</a:t>
            </a:r>
          </a:p>
          <a:p>
            <a:pPr marL="0"/>
            <a:r>
              <a:rPr lang="en-US" sz="1800" dirty="0">
                <a:latin typeface="Arial" panose="020B0604020202020204" pitchFamily="34" charset="0"/>
                <a:cs typeface="Arial" panose="020B0604020202020204" pitchFamily="34" charset="0"/>
              </a:rPr>
              <a:t>B075 – Base Light 420x portable lighting</a:t>
            </a:r>
          </a:p>
          <a:p>
            <a:pPr marL="0"/>
            <a:r>
              <a:rPr lang="en-US" sz="1800" dirty="0">
                <a:latin typeface="Arial" panose="020B0604020202020204" pitchFamily="34" charset="0"/>
                <a:cs typeface="Arial" panose="020B0604020202020204" pitchFamily="34" charset="0"/>
              </a:rPr>
              <a:t>B076 – Virtual reality PPI training</a:t>
            </a:r>
          </a:p>
          <a:p>
            <a:pPr marL="0"/>
            <a:r>
              <a:rPr lang="en-US" sz="1800" dirty="0">
                <a:latin typeface="Arial" panose="020B0604020202020204" pitchFamily="34" charset="0"/>
                <a:cs typeface="Arial" panose="020B0604020202020204" pitchFamily="34" charset="0"/>
              </a:rPr>
              <a:t>B077 – Hi-vis dumper</a:t>
            </a:r>
          </a:p>
          <a:p>
            <a:pPr marL="0"/>
            <a:r>
              <a:rPr lang="en-US" sz="1800" dirty="0">
                <a:latin typeface="Arial" panose="020B0604020202020204" pitchFamily="34" charset="0"/>
                <a:cs typeface="Arial" panose="020B0604020202020204" pitchFamily="34" charset="0"/>
              </a:rPr>
              <a:t>B078 – Milwaukee 6232 Band saw</a:t>
            </a:r>
          </a:p>
          <a:p>
            <a:pPr marL="0"/>
            <a:r>
              <a:rPr lang="en-US" sz="1800" dirty="0">
                <a:latin typeface="Arial" panose="020B0604020202020204" pitchFamily="34" charset="0"/>
                <a:cs typeface="Arial" panose="020B0604020202020204" pitchFamily="34" charset="0"/>
              </a:rPr>
              <a:t>B079 – GTL gas to liquids fuel</a:t>
            </a:r>
          </a:p>
          <a:p>
            <a:pPr marL="0"/>
            <a:r>
              <a:rPr lang="en-US" sz="1800" dirty="0">
                <a:latin typeface="Arial" panose="020B0604020202020204" pitchFamily="34" charset="0"/>
                <a:cs typeface="Arial" panose="020B0604020202020204" pitchFamily="34" charset="0"/>
              </a:rPr>
              <a:t>B080 – VMS overhead protection</a:t>
            </a:r>
          </a:p>
        </p:txBody>
      </p:sp>
    </p:spTree>
    <p:extLst>
      <p:ext uri="{BB962C8B-B14F-4D97-AF65-F5344CB8AC3E}">
        <p14:creationId xmlns:p14="http://schemas.microsoft.com/office/powerpoint/2010/main" val="2111661694"/>
      </p:ext>
    </p:extLst>
  </p:cSld>
  <p:clrMapOvr>
    <a:overrideClrMapping bg1="dk1" tx1="lt1" bg2="dk2" tx2="lt2" accent1="accent1" accent2="accent2" accent3="accent3" accent4="accent4" accent5="accent5" accent6="accent6" hlink="hlink" folHlink="folHlink"/>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404040"/>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FEF085B8-A2C0-4A6F-B663-CCC56F3CD37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324"/>
            <a:ext cx="12192000" cy="6861324"/>
          </a:xfrm>
          <a:prstGeom prst="rect">
            <a:avLst/>
          </a:pr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Freeform 13">
            <a:extLst>
              <a:ext uri="{FF2B5EF4-FFF2-40B4-BE49-F238E27FC236}">
                <a16:creationId xmlns:a16="http://schemas.microsoft.com/office/drawing/2014/main" id="{2658F6D6-96E0-421A-96D6-3DF4040085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1786754" cy="6858000"/>
          </a:xfrm>
          <a:custGeom>
            <a:avLst/>
            <a:gdLst>
              <a:gd name="connsiteX0" fmla="*/ 0 w 11786754"/>
              <a:gd name="connsiteY0" fmla="*/ 0 h 6858000"/>
              <a:gd name="connsiteX1" fmla="*/ 8610600 w 11786754"/>
              <a:gd name="connsiteY1" fmla="*/ 0 h 6858000"/>
              <a:gd name="connsiteX2" fmla="*/ 11786754 w 11786754"/>
              <a:gd name="connsiteY2" fmla="*/ 6858000 h 6858000"/>
              <a:gd name="connsiteX3" fmla="*/ 0 w 11786754"/>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11786754" h="6858000">
                <a:moveTo>
                  <a:pt x="0" y="0"/>
                </a:moveTo>
                <a:lnTo>
                  <a:pt x="8610600" y="0"/>
                </a:lnTo>
                <a:lnTo>
                  <a:pt x="11786754" y="6858000"/>
                </a:lnTo>
                <a:lnTo>
                  <a:pt x="0" y="6858000"/>
                </a:lnTo>
                <a:close/>
              </a:path>
            </a:pathLst>
          </a:cu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Freeform 11">
            <a:extLst>
              <a:ext uri="{FF2B5EF4-FFF2-40B4-BE49-F238E27FC236}">
                <a16:creationId xmlns:a16="http://schemas.microsoft.com/office/drawing/2014/main" id="{3CF62545-93A0-4FD5-9B48-48DCA794CB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581400" cy="6858000"/>
          </a:xfrm>
          <a:custGeom>
            <a:avLst/>
            <a:gdLst>
              <a:gd name="connsiteX0" fmla="*/ 0 w 3581400"/>
              <a:gd name="connsiteY0" fmla="*/ 0 h 6858000"/>
              <a:gd name="connsiteX1" fmla="*/ 405246 w 3581400"/>
              <a:gd name="connsiteY1" fmla="*/ 0 h 6858000"/>
              <a:gd name="connsiteX2" fmla="*/ 3581400 w 3581400"/>
              <a:gd name="connsiteY2" fmla="*/ 6858000 h 6858000"/>
              <a:gd name="connsiteX3" fmla="*/ 0 w 3581400"/>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3581400" h="6858000">
                <a:moveTo>
                  <a:pt x="0" y="0"/>
                </a:moveTo>
                <a:lnTo>
                  <a:pt x="405246" y="0"/>
                </a:lnTo>
                <a:lnTo>
                  <a:pt x="3581400" y="6858000"/>
                </a:lnTo>
                <a:lnTo>
                  <a:pt x="0" y="6858000"/>
                </a:lnTo>
                <a:close/>
              </a:path>
            </a:pathLst>
          </a:cu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Title 1">
            <a:extLst>
              <a:ext uri="{FF2B5EF4-FFF2-40B4-BE49-F238E27FC236}">
                <a16:creationId xmlns:a16="http://schemas.microsoft.com/office/drawing/2014/main" id="{97331124-4E4D-4053-90C2-A8BBD58E0A34}"/>
              </a:ext>
            </a:extLst>
          </p:cNvPr>
          <p:cNvSpPr>
            <a:spLocks noGrp="1"/>
          </p:cNvSpPr>
          <p:nvPr>
            <p:ph type="title"/>
          </p:nvPr>
        </p:nvSpPr>
        <p:spPr>
          <a:xfrm>
            <a:off x="838200" y="365125"/>
            <a:ext cx="10515600" cy="1325563"/>
          </a:xfrm>
        </p:spPr>
        <p:txBody>
          <a:bodyPr vert="horz" lIns="91440" tIns="45720" rIns="91440" bIns="45720" rtlCol="0" anchor="ctr">
            <a:normAutofit/>
          </a:bodyPr>
          <a:lstStyle/>
          <a:p>
            <a:r>
              <a:rPr lang="en-US" dirty="0">
                <a:latin typeface="Arial" panose="020B0604020202020204" pitchFamily="34" charset="0"/>
                <a:cs typeface="Arial" panose="020B0604020202020204" pitchFamily="34" charset="0"/>
              </a:rPr>
              <a:t>Index listing of Blue Star awards </a:t>
            </a:r>
            <a:r>
              <a:rPr lang="en-US" sz="2000" dirty="0">
                <a:latin typeface="Arial" panose="020B0604020202020204" pitchFamily="34" charset="0"/>
                <a:cs typeface="Arial" panose="020B0604020202020204" pitchFamily="34" charset="0"/>
              </a:rPr>
              <a:t>(page 5 of 5)</a:t>
            </a:r>
            <a:endParaRPr lang="en-US" kern="1200" dirty="0">
              <a:solidFill>
                <a:schemeClr val="tx1"/>
              </a:solidFill>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41B321EB-4B4B-404F-9944-4576E05697AA}"/>
              </a:ext>
            </a:extLst>
          </p:cNvPr>
          <p:cNvSpPr>
            <a:spLocks noGrp="1"/>
          </p:cNvSpPr>
          <p:nvPr>
            <p:ph idx="1"/>
          </p:nvPr>
        </p:nvSpPr>
        <p:spPr>
          <a:xfrm>
            <a:off x="838200" y="2010833"/>
            <a:ext cx="5096934" cy="4166130"/>
          </a:xfrm>
        </p:spPr>
        <p:txBody>
          <a:bodyPr vert="horz" lIns="91440" tIns="45720" rIns="91440" bIns="45720" rtlCol="0">
            <a:normAutofit/>
          </a:bodyPr>
          <a:lstStyle/>
          <a:p>
            <a:pPr marL="0"/>
            <a:r>
              <a:rPr lang="en-US" sz="1800" dirty="0">
                <a:latin typeface="Arial" panose="020B0604020202020204" pitchFamily="34" charset="0"/>
                <a:cs typeface="Arial" panose="020B0604020202020204" pitchFamily="34" charset="0"/>
              </a:rPr>
              <a:t>B081 – VMS TM exit </a:t>
            </a:r>
          </a:p>
          <a:p>
            <a:pPr marL="0"/>
            <a:r>
              <a:rPr lang="en-US" sz="1800" dirty="0">
                <a:latin typeface="Arial" panose="020B0604020202020204" pitchFamily="34" charset="0"/>
                <a:cs typeface="Arial" panose="020B0604020202020204" pitchFamily="34" charset="0"/>
              </a:rPr>
              <a:t>B082 – Trimble site vision</a:t>
            </a:r>
          </a:p>
          <a:p>
            <a:pPr marL="0"/>
            <a:r>
              <a:rPr lang="en-US" sz="1800" dirty="0">
                <a:latin typeface="Arial" panose="020B0604020202020204" pitchFamily="34" charset="0"/>
                <a:cs typeface="Arial" panose="020B0604020202020204" pitchFamily="34" charset="0"/>
              </a:rPr>
              <a:t>B083 – Survey giraffe</a:t>
            </a:r>
          </a:p>
          <a:p>
            <a:pPr marL="0"/>
            <a:r>
              <a:rPr lang="en-US" sz="1800" dirty="0">
                <a:latin typeface="Arial" panose="020B0604020202020204" pitchFamily="34" charset="0"/>
                <a:cs typeface="Arial" panose="020B0604020202020204" pitchFamily="34" charset="0"/>
              </a:rPr>
              <a:t>B084 – Public pedestrian safety</a:t>
            </a:r>
          </a:p>
          <a:p>
            <a:pPr marL="0"/>
            <a:r>
              <a:rPr lang="en-US" sz="1800" dirty="0">
                <a:solidFill>
                  <a:srgbClr val="92D050"/>
                </a:solidFill>
                <a:latin typeface="Arial" panose="020B0604020202020204" pitchFamily="34" charset="0"/>
                <a:cs typeface="Arial" panose="020B0604020202020204" pitchFamily="34" charset="0"/>
              </a:rPr>
              <a:t>B085 – Emergency call button</a:t>
            </a:r>
          </a:p>
          <a:p>
            <a:pPr marL="0"/>
            <a:r>
              <a:rPr lang="en-US" sz="1800" dirty="0">
                <a:solidFill>
                  <a:srgbClr val="92D050"/>
                </a:solidFill>
                <a:latin typeface="Arial" panose="020B0604020202020204" pitchFamily="34" charset="0"/>
                <a:cs typeface="Arial" panose="020B0604020202020204" pitchFamily="34" charset="0"/>
              </a:rPr>
              <a:t>B086 – </a:t>
            </a:r>
            <a:r>
              <a:rPr lang="en-GB" sz="1800" dirty="0">
                <a:solidFill>
                  <a:srgbClr val="92D050"/>
                </a:solidFill>
                <a:latin typeface="Arial" panose="020B0604020202020204" pitchFamily="34" charset="0"/>
                <a:cs typeface="Arial" panose="020B0604020202020204" pitchFamily="34" charset="0"/>
              </a:rPr>
              <a:t>V2 VDZ System </a:t>
            </a:r>
            <a:endParaRPr lang="en-US" sz="1800" dirty="0">
              <a:solidFill>
                <a:srgbClr val="92D050"/>
              </a:solidFill>
              <a:latin typeface="Arial" panose="020B0604020202020204" pitchFamily="34" charset="0"/>
              <a:cs typeface="Arial" panose="020B0604020202020204" pitchFamily="34" charset="0"/>
            </a:endParaRPr>
          </a:p>
        </p:txBody>
      </p:sp>
      <p:sp>
        <p:nvSpPr>
          <p:cNvPr id="5" name="Content Placeholder 2">
            <a:extLst>
              <a:ext uri="{FF2B5EF4-FFF2-40B4-BE49-F238E27FC236}">
                <a16:creationId xmlns:a16="http://schemas.microsoft.com/office/drawing/2014/main" id="{CEE4CEAE-D4B6-44EF-A543-7C86159FCCAC}"/>
              </a:ext>
            </a:extLst>
          </p:cNvPr>
          <p:cNvSpPr txBox="1">
            <a:spLocks/>
          </p:cNvSpPr>
          <p:nvPr/>
        </p:nvSpPr>
        <p:spPr>
          <a:xfrm>
            <a:off x="6256866" y="2010833"/>
            <a:ext cx="5096933" cy="416613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1800" u="sng" dirty="0">
                <a:latin typeface="Arial" panose="020B0604020202020204" pitchFamily="34" charset="0"/>
                <a:cs typeface="Arial" panose="020B0604020202020204" pitchFamily="34" charset="0"/>
              </a:rPr>
              <a:t>Blue Star awards, issued by calendar year</a:t>
            </a:r>
            <a:r>
              <a:rPr lang="en-US" sz="1800" dirty="0">
                <a:latin typeface="Arial" panose="020B0604020202020204" pitchFamily="34" charset="0"/>
                <a:cs typeface="Arial" panose="020B0604020202020204" pitchFamily="34" charset="0"/>
              </a:rPr>
              <a:t>:</a:t>
            </a:r>
          </a:p>
          <a:p>
            <a:pPr marL="0"/>
            <a:r>
              <a:rPr lang="en-US" sz="1800" dirty="0">
                <a:latin typeface="Arial" panose="020B0604020202020204" pitchFamily="34" charset="0"/>
                <a:cs typeface="Arial" panose="020B0604020202020204" pitchFamily="34" charset="0"/>
              </a:rPr>
              <a:t>2015 – 11no.</a:t>
            </a:r>
          </a:p>
          <a:p>
            <a:pPr marL="0"/>
            <a:r>
              <a:rPr lang="en-US" sz="1800" dirty="0">
                <a:latin typeface="Arial" panose="020B0604020202020204" pitchFamily="34" charset="0"/>
                <a:cs typeface="Arial" panose="020B0604020202020204" pitchFamily="34" charset="0"/>
              </a:rPr>
              <a:t>2016 – 44no. </a:t>
            </a:r>
            <a:r>
              <a:rPr lang="en-US" sz="1200" i="1" dirty="0">
                <a:latin typeface="Arial" panose="020B0604020202020204" pitchFamily="34" charset="0"/>
                <a:cs typeface="Arial" panose="020B0604020202020204" pitchFamily="34" charset="0"/>
              </a:rPr>
              <a:t>(+2no. Duplicates)</a:t>
            </a:r>
          </a:p>
          <a:p>
            <a:pPr marL="0"/>
            <a:r>
              <a:rPr lang="en-US" sz="1800" dirty="0">
                <a:latin typeface="Arial" panose="020B0604020202020204" pitchFamily="34" charset="0"/>
                <a:cs typeface="Arial" panose="020B0604020202020204" pitchFamily="34" charset="0"/>
              </a:rPr>
              <a:t>2017 – 12no.</a:t>
            </a:r>
          </a:p>
          <a:p>
            <a:pPr marL="0"/>
            <a:r>
              <a:rPr lang="en-US" sz="1800" dirty="0">
                <a:latin typeface="Arial" panose="020B0604020202020204" pitchFamily="34" charset="0"/>
                <a:cs typeface="Arial" panose="020B0604020202020204" pitchFamily="34" charset="0"/>
              </a:rPr>
              <a:t>2018 – 11no.</a:t>
            </a:r>
          </a:p>
          <a:p>
            <a:pPr marL="0"/>
            <a:r>
              <a:rPr lang="en-US" sz="1800" dirty="0">
                <a:latin typeface="Arial" panose="020B0604020202020204" pitchFamily="34" charset="0"/>
                <a:cs typeface="Arial" panose="020B0604020202020204" pitchFamily="34" charset="0"/>
              </a:rPr>
              <a:t>2019 – 2no.</a:t>
            </a:r>
          </a:p>
          <a:p>
            <a:pPr marL="0"/>
            <a:r>
              <a:rPr lang="en-US" sz="1800" dirty="0">
                <a:latin typeface="Arial" panose="020B0604020202020204" pitchFamily="34" charset="0"/>
                <a:cs typeface="Arial" panose="020B0604020202020204" pitchFamily="34" charset="0"/>
              </a:rPr>
              <a:t>2020 – 3no.</a:t>
            </a:r>
          </a:p>
          <a:p>
            <a:pPr marL="0"/>
            <a:r>
              <a:rPr lang="en-US" sz="1800" dirty="0">
                <a:solidFill>
                  <a:srgbClr val="92D050"/>
                </a:solidFill>
                <a:latin typeface="Arial" panose="020B0604020202020204" pitchFamily="34" charset="0"/>
                <a:cs typeface="Arial" panose="020B0604020202020204" pitchFamily="34" charset="0"/>
              </a:rPr>
              <a:t>2021 –</a:t>
            </a:r>
          </a:p>
          <a:p>
            <a:pPr marL="0" indent="0">
              <a:buNone/>
            </a:pPr>
            <a:r>
              <a:rPr lang="en-US" sz="1800" dirty="0">
                <a:latin typeface="Arial" panose="020B0604020202020204" pitchFamily="34" charset="0"/>
                <a:cs typeface="Arial" panose="020B0604020202020204" pitchFamily="34" charset="0"/>
              </a:rPr>
              <a:t>    Total = 83no.</a:t>
            </a:r>
          </a:p>
          <a:p>
            <a:pPr marL="0"/>
            <a:endParaRPr lang="en-US" sz="2000" dirty="0"/>
          </a:p>
          <a:p>
            <a:pPr marL="0"/>
            <a:endParaRPr lang="en-US" sz="2000" dirty="0"/>
          </a:p>
          <a:p>
            <a:pPr marL="0"/>
            <a:endParaRPr lang="en-US" sz="2000" dirty="0"/>
          </a:p>
        </p:txBody>
      </p:sp>
      <p:sp>
        <p:nvSpPr>
          <p:cNvPr id="4" name="Content Placeholder 2">
            <a:extLst>
              <a:ext uri="{FF2B5EF4-FFF2-40B4-BE49-F238E27FC236}">
                <a16:creationId xmlns:a16="http://schemas.microsoft.com/office/drawing/2014/main" id="{E765E764-67E2-44D6-B9AE-A238CD746263}"/>
              </a:ext>
            </a:extLst>
          </p:cNvPr>
          <p:cNvSpPr txBox="1">
            <a:spLocks/>
          </p:cNvSpPr>
          <p:nvPr/>
        </p:nvSpPr>
        <p:spPr>
          <a:xfrm>
            <a:off x="5907157" y="1825625"/>
            <a:ext cx="4356652"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endParaRPr lang="en-GB"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95518583"/>
      </p:ext>
    </p:extLst>
  </p:cSld>
  <p:clrMapOvr>
    <a:overrideClrMapping bg1="dk1" tx1="lt1" bg2="dk2" tx2="lt2" accent1="accent1" accent2="accent2" accent3="accent3" accent4="accent4" accent5="accent5" accent6="accent6" hlink="hlink" folHlink="folHlink"/>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826</TotalTime>
  <Words>1356</Words>
  <Application>Microsoft Office PowerPoint</Application>
  <PresentationFormat>Widescreen</PresentationFormat>
  <Paragraphs>152</Paragraphs>
  <Slides>15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Calibri</vt:lpstr>
      <vt:lpstr>Calibri Light</vt:lpstr>
      <vt:lpstr>Office Theme</vt:lpstr>
      <vt:lpstr>Highways Safety Hub </vt:lpstr>
      <vt:lpstr>Blue Star awards presentation – Part 3</vt:lpstr>
      <vt:lpstr>Intro / background (Slide 1 of 2) </vt:lpstr>
      <vt:lpstr>Intro / background (Slide 2 of 2)</vt:lpstr>
      <vt:lpstr>Index listing of Blue Star awards (page 1 of 5)</vt:lpstr>
      <vt:lpstr>Index listing of Blue Star awards (page 2 of 5)  </vt:lpstr>
      <vt:lpstr>Index listing of Blue Star awards (page 3 of 5)  </vt:lpstr>
      <vt:lpstr>Index listing of Blue Star awards (page 4 of 5)  </vt:lpstr>
      <vt:lpstr>Index listing of Blue Star awards (page 5 of 5)</vt:lpstr>
      <vt:lpstr>B011 – Controlling permits to work</vt:lpstr>
      <vt:lpstr>B034 – LED lights on goal posts  </vt:lpstr>
      <vt:lpstr>B051 – Animated RAMS</vt:lpstr>
      <vt:lpstr>B057 – Service avoidance </vt:lpstr>
      <vt:lpstr>B068 – Service avoidance</vt:lpstr>
      <vt:lpstr>B069 – Over height protection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Highways Safety Hub</dc:title>
  <dc:creator>Tootell, Bob (MS)</dc:creator>
  <cp:lastModifiedBy>Tootell, Bob (MS)</cp:lastModifiedBy>
  <cp:revision>109</cp:revision>
  <dcterms:created xsi:type="dcterms:W3CDTF">2021-01-04T14:24:21Z</dcterms:created>
  <dcterms:modified xsi:type="dcterms:W3CDTF">2021-02-03T15:56:13Z</dcterms:modified>
</cp:coreProperties>
</file>